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6"/>
  </p:notesMasterIdLst>
  <p:sldIdLst>
    <p:sldId id="256" r:id="rId2"/>
    <p:sldId id="299" r:id="rId3"/>
    <p:sldId id="300" r:id="rId4"/>
    <p:sldId id="301" r:id="rId5"/>
    <p:sldId id="302" r:id="rId6"/>
    <p:sldId id="303" r:id="rId7"/>
    <p:sldId id="304" r:id="rId8"/>
    <p:sldId id="305" r:id="rId9"/>
    <p:sldId id="306" r:id="rId10"/>
    <p:sldId id="307" r:id="rId11"/>
    <p:sldId id="308" r:id="rId12"/>
    <p:sldId id="309" r:id="rId13"/>
    <p:sldId id="310" r:id="rId14"/>
    <p:sldId id="263" r:id="rId15"/>
    <p:sldId id="264" r:id="rId16"/>
    <p:sldId id="265" r:id="rId17"/>
    <p:sldId id="266" r:id="rId18"/>
    <p:sldId id="267" r:id="rId19"/>
    <p:sldId id="268" r:id="rId20"/>
    <p:sldId id="270" r:id="rId21"/>
    <p:sldId id="271" r:id="rId22"/>
    <p:sldId id="272" r:id="rId23"/>
    <p:sldId id="273" r:id="rId24"/>
    <p:sldId id="274" r:id="rId25"/>
    <p:sldId id="275" r:id="rId26"/>
    <p:sldId id="276" r:id="rId27"/>
    <p:sldId id="277" r:id="rId28"/>
    <p:sldId id="278" r:id="rId29"/>
    <p:sldId id="279" r:id="rId30"/>
    <p:sldId id="280" r:id="rId31"/>
    <p:sldId id="311" r:id="rId32"/>
    <p:sldId id="312" r:id="rId33"/>
    <p:sldId id="315" r:id="rId34"/>
    <p:sldId id="313" r:id="rId35"/>
    <p:sldId id="282" r:id="rId36"/>
    <p:sldId id="283" r:id="rId37"/>
    <p:sldId id="284" r:id="rId38"/>
    <p:sldId id="285" r:id="rId39"/>
    <p:sldId id="286" r:id="rId40"/>
    <p:sldId id="287" r:id="rId41"/>
    <p:sldId id="289" r:id="rId42"/>
    <p:sldId id="290" r:id="rId43"/>
    <p:sldId id="291" r:id="rId44"/>
    <p:sldId id="292" r:id="rId45"/>
    <p:sldId id="316" r:id="rId46"/>
    <p:sldId id="294" r:id="rId47"/>
    <p:sldId id="295" r:id="rId48"/>
    <p:sldId id="296" r:id="rId49"/>
    <p:sldId id="297" r:id="rId50"/>
    <p:sldId id="318" r:id="rId51"/>
    <p:sldId id="319" r:id="rId52"/>
    <p:sldId id="298" r:id="rId53"/>
    <p:sldId id="317" r:id="rId54"/>
    <p:sldId id="261"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6"/>
    <a:srgbClr val="F5B1CE"/>
    <a:srgbClr val="FCD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66263"/>
  </p:normalViewPr>
  <p:slideViewPr>
    <p:cSldViewPr snapToGrid="0" snapToObjects="1">
      <p:cViewPr varScale="1">
        <p:scale>
          <a:sx n="86" d="100"/>
          <a:sy n="86" d="100"/>
        </p:scale>
        <p:origin x="56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61"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4B7A28-184A-4933-9F43-B307293A3F98}"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39FE43CE-5132-4A58-96F3-97E0966DFB18}">
      <dgm:prSet phldrT="[Text]" custT="1"/>
      <dgm:spPr/>
      <dgm:t>
        <a:bodyPr/>
        <a:lstStyle/>
        <a:p>
          <a:r>
            <a:rPr lang="en-US" sz="2000" dirty="0"/>
            <a:t>Step 1</a:t>
          </a:r>
        </a:p>
      </dgm:t>
    </dgm:pt>
    <dgm:pt modelId="{31DCFF66-C311-493B-9ED8-1AE4C30B6923}" type="parTrans" cxnId="{2057CCBD-696D-4E91-B062-833C3B2593F0}">
      <dgm:prSet/>
      <dgm:spPr/>
      <dgm:t>
        <a:bodyPr/>
        <a:lstStyle/>
        <a:p>
          <a:endParaRPr lang="en-US" sz="1200"/>
        </a:p>
      </dgm:t>
    </dgm:pt>
    <dgm:pt modelId="{4E79187B-19A7-4DC0-97BB-1F5E9C6FC4F1}" type="sibTrans" cxnId="{2057CCBD-696D-4E91-B062-833C3B2593F0}">
      <dgm:prSet/>
      <dgm:spPr/>
      <dgm:t>
        <a:bodyPr/>
        <a:lstStyle/>
        <a:p>
          <a:endParaRPr lang="en-US" sz="1200"/>
        </a:p>
      </dgm:t>
    </dgm:pt>
    <dgm:pt modelId="{9E985E8C-1794-4FE3-B88F-6F3B1CE09218}">
      <dgm:prSet phldrT="[Text]" custT="1"/>
      <dgm:spPr/>
      <dgm:t>
        <a:bodyPr/>
        <a:lstStyle/>
        <a:p>
          <a:r>
            <a:rPr lang="en-US" sz="2400" dirty="0"/>
            <a:t>Data sources</a:t>
          </a:r>
        </a:p>
      </dgm:t>
    </dgm:pt>
    <dgm:pt modelId="{5012B745-DE90-4EAF-BA17-EB21673ED9D7}" type="parTrans" cxnId="{DE1BA64B-2CD0-456B-88E9-A0F8335F269A}">
      <dgm:prSet/>
      <dgm:spPr/>
      <dgm:t>
        <a:bodyPr/>
        <a:lstStyle/>
        <a:p>
          <a:endParaRPr lang="en-US" sz="1200"/>
        </a:p>
      </dgm:t>
    </dgm:pt>
    <dgm:pt modelId="{5C44C423-5C69-44A8-B76A-1F27EA2FE7FF}" type="sibTrans" cxnId="{DE1BA64B-2CD0-456B-88E9-A0F8335F269A}">
      <dgm:prSet/>
      <dgm:spPr/>
      <dgm:t>
        <a:bodyPr/>
        <a:lstStyle/>
        <a:p>
          <a:endParaRPr lang="en-US" sz="1200"/>
        </a:p>
      </dgm:t>
    </dgm:pt>
    <dgm:pt modelId="{676FC447-9486-40F7-9ED8-0B177213A6C0}">
      <dgm:prSet phldrT="[Text]" custT="1"/>
      <dgm:spPr/>
      <dgm:t>
        <a:bodyPr/>
        <a:lstStyle/>
        <a:p>
          <a:r>
            <a:rPr lang="en-US" sz="2000" dirty="0"/>
            <a:t>Step 2</a:t>
          </a:r>
        </a:p>
      </dgm:t>
    </dgm:pt>
    <dgm:pt modelId="{A4F19DEB-9904-4252-B12E-C7F71CCE69EF}" type="parTrans" cxnId="{88B07F10-4FB0-48C8-BBB3-59F1EE15FE05}">
      <dgm:prSet/>
      <dgm:spPr/>
      <dgm:t>
        <a:bodyPr/>
        <a:lstStyle/>
        <a:p>
          <a:endParaRPr lang="en-US" sz="1200"/>
        </a:p>
      </dgm:t>
    </dgm:pt>
    <dgm:pt modelId="{7D92528A-9BF5-41CF-8C65-C6D3C76C6773}" type="sibTrans" cxnId="{88B07F10-4FB0-48C8-BBB3-59F1EE15FE05}">
      <dgm:prSet/>
      <dgm:spPr/>
      <dgm:t>
        <a:bodyPr/>
        <a:lstStyle/>
        <a:p>
          <a:endParaRPr lang="en-US" sz="1200"/>
        </a:p>
      </dgm:t>
    </dgm:pt>
    <dgm:pt modelId="{C5A35C28-11A2-45A8-B188-CA013A78367B}">
      <dgm:prSet phldrT="[Text]" custT="1"/>
      <dgm:spPr/>
      <dgm:t>
        <a:bodyPr/>
        <a:lstStyle/>
        <a:p>
          <a:r>
            <a:rPr lang="en-US" sz="2400" dirty="0"/>
            <a:t>Real-time action</a:t>
          </a:r>
        </a:p>
      </dgm:t>
    </dgm:pt>
    <dgm:pt modelId="{2D069D97-E6FD-427E-945B-F950C5C97FB3}" type="parTrans" cxnId="{42B7FCF5-3530-4F77-B0A2-AD37B367E811}">
      <dgm:prSet/>
      <dgm:spPr/>
      <dgm:t>
        <a:bodyPr/>
        <a:lstStyle/>
        <a:p>
          <a:endParaRPr lang="en-US" sz="1200"/>
        </a:p>
      </dgm:t>
    </dgm:pt>
    <dgm:pt modelId="{57B9FB23-A8D4-4742-8E00-5477667A9E70}" type="sibTrans" cxnId="{42B7FCF5-3530-4F77-B0A2-AD37B367E811}">
      <dgm:prSet/>
      <dgm:spPr/>
      <dgm:t>
        <a:bodyPr/>
        <a:lstStyle/>
        <a:p>
          <a:endParaRPr lang="en-US" sz="1200"/>
        </a:p>
      </dgm:t>
    </dgm:pt>
    <dgm:pt modelId="{F6FE2761-6E5F-4B39-B301-9A4711FC6550}">
      <dgm:prSet phldrT="[Text]" custT="1"/>
      <dgm:spPr/>
      <dgm:t>
        <a:bodyPr/>
        <a:lstStyle/>
        <a:p>
          <a:r>
            <a:rPr lang="en-US" sz="2000" dirty="0"/>
            <a:t>Step 4 </a:t>
          </a:r>
        </a:p>
      </dgm:t>
    </dgm:pt>
    <dgm:pt modelId="{878F9DF0-3C05-42ED-B299-34AA7AEB8B43}" type="parTrans" cxnId="{57357D8F-3248-4DE0-A856-866A356ABEAF}">
      <dgm:prSet/>
      <dgm:spPr/>
      <dgm:t>
        <a:bodyPr/>
        <a:lstStyle/>
        <a:p>
          <a:endParaRPr lang="en-US" sz="1200"/>
        </a:p>
      </dgm:t>
    </dgm:pt>
    <dgm:pt modelId="{81DFD232-895F-45D5-91F8-5749A2D0279C}" type="sibTrans" cxnId="{57357D8F-3248-4DE0-A856-866A356ABEAF}">
      <dgm:prSet/>
      <dgm:spPr/>
      <dgm:t>
        <a:bodyPr/>
        <a:lstStyle/>
        <a:p>
          <a:endParaRPr lang="en-US" sz="1200"/>
        </a:p>
      </dgm:t>
    </dgm:pt>
    <dgm:pt modelId="{9F70E45E-A174-49F2-8760-1EAC6E16446E}">
      <dgm:prSet phldrT="[Text]" custT="1"/>
      <dgm:spPr/>
      <dgm:t>
        <a:bodyPr/>
        <a:lstStyle/>
        <a:p>
          <a:r>
            <a:rPr lang="en-US" sz="2000" dirty="0"/>
            <a:t>Step 5</a:t>
          </a:r>
          <a:endParaRPr lang="en-US" sz="2400" dirty="0"/>
        </a:p>
      </dgm:t>
    </dgm:pt>
    <dgm:pt modelId="{E505E485-402B-4154-A1AC-3DA9714197BF}" type="parTrans" cxnId="{4CEA29E9-3444-4F14-8A6F-B8C7C28B0FE1}">
      <dgm:prSet/>
      <dgm:spPr/>
      <dgm:t>
        <a:bodyPr/>
        <a:lstStyle/>
        <a:p>
          <a:endParaRPr lang="en-US"/>
        </a:p>
      </dgm:t>
    </dgm:pt>
    <dgm:pt modelId="{2F88870C-40B4-4357-B80E-CB79D414A1B8}" type="sibTrans" cxnId="{4CEA29E9-3444-4F14-8A6F-B8C7C28B0FE1}">
      <dgm:prSet/>
      <dgm:spPr/>
      <dgm:t>
        <a:bodyPr/>
        <a:lstStyle/>
        <a:p>
          <a:endParaRPr lang="en-US"/>
        </a:p>
      </dgm:t>
    </dgm:pt>
    <dgm:pt modelId="{E89497C2-A4A6-489A-8005-6C1CBA4182DA}">
      <dgm:prSet phldrT="[Text]" custT="1"/>
      <dgm:spPr/>
      <dgm:t>
        <a:bodyPr/>
        <a:lstStyle/>
        <a:p>
          <a:r>
            <a:rPr lang="en-US" sz="2400" dirty="0"/>
            <a:t>Data processing</a:t>
          </a:r>
        </a:p>
      </dgm:t>
    </dgm:pt>
    <dgm:pt modelId="{A730522F-478B-4BAA-8DFA-6766CE7C2B21}" type="parTrans" cxnId="{E77C46A3-1AF4-4218-83CD-6A3264D2AFD0}">
      <dgm:prSet/>
      <dgm:spPr/>
      <dgm:t>
        <a:bodyPr/>
        <a:lstStyle/>
        <a:p>
          <a:endParaRPr lang="en-US"/>
        </a:p>
      </dgm:t>
    </dgm:pt>
    <dgm:pt modelId="{A021AC37-0A6A-43C9-823A-61CF0B626A07}" type="sibTrans" cxnId="{E77C46A3-1AF4-4218-83CD-6A3264D2AFD0}">
      <dgm:prSet/>
      <dgm:spPr/>
      <dgm:t>
        <a:bodyPr/>
        <a:lstStyle/>
        <a:p>
          <a:endParaRPr lang="en-US"/>
        </a:p>
      </dgm:t>
    </dgm:pt>
    <dgm:pt modelId="{7F9B5B8D-2AC2-4E44-B732-613B350897E9}">
      <dgm:prSet phldrT="[Text]" custT="1"/>
      <dgm:spPr/>
      <dgm:t>
        <a:bodyPr/>
        <a:lstStyle/>
        <a:p>
          <a:r>
            <a:rPr lang="en-US" sz="2400" dirty="0"/>
            <a:t>Take action</a:t>
          </a:r>
        </a:p>
      </dgm:t>
    </dgm:pt>
    <dgm:pt modelId="{090016FD-B097-41CB-A732-823AF0909714}" type="parTrans" cxnId="{D497868B-89AC-4247-833E-87FF7B1227F7}">
      <dgm:prSet/>
      <dgm:spPr/>
      <dgm:t>
        <a:bodyPr/>
        <a:lstStyle/>
        <a:p>
          <a:endParaRPr lang="en-US"/>
        </a:p>
      </dgm:t>
    </dgm:pt>
    <dgm:pt modelId="{141610F4-20E7-4496-8102-4AFD95F36905}" type="sibTrans" cxnId="{D497868B-89AC-4247-833E-87FF7B1227F7}">
      <dgm:prSet/>
      <dgm:spPr/>
      <dgm:t>
        <a:bodyPr/>
        <a:lstStyle/>
        <a:p>
          <a:endParaRPr lang="en-US"/>
        </a:p>
      </dgm:t>
    </dgm:pt>
    <dgm:pt modelId="{18331265-A12C-4254-9677-95DA531ABC55}">
      <dgm:prSet phldrT="[Text]" custT="1"/>
      <dgm:spPr/>
      <dgm:t>
        <a:bodyPr/>
        <a:lstStyle/>
        <a:p>
          <a:r>
            <a:rPr lang="en-US" sz="2000" dirty="0"/>
            <a:t>Step 3</a:t>
          </a:r>
        </a:p>
      </dgm:t>
    </dgm:pt>
    <dgm:pt modelId="{1486D978-D158-4655-8655-4EB315CB9225}" type="parTrans" cxnId="{95D577B9-EC79-4ED0-A09E-7782CBD463C1}">
      <dgm:prSet/>
      <dgm:spPr/>
      <dgm:t>
        <a:bodyPr/>
        <a:lstStyle/>
        <a:p>
          <a:endParaRPr lang="en-US"/>
        </a:p>
      </dgm:t>
    </dgm:pt>
    <dgm:pt modelId="{A541866E-1987-4ED1-8BA7-18968625D7B9}" type="sibTrans" cxnId="{95D577B9-EC79-4ED0-A09E-7782CBD463C1}">
      <dgm:prSet/>
      <dgm:spPr/>
      <dgm:t>
        <a:bodyPr/>
        <a:lstStyle/>
        <a:p>
          <a:endParaRPr lang="en-US"/>
        </a:p>
      </dgm:t>
    </dgm:pt>
    <dgm:pt modelId="{7087783C-5486-4279-8691-BFDCE385F5F6}">
      <dgm:prSet phldrT="[Text]" custT="1"/>
      <dgm:spPr/>
      <dgm:t>
        <a:bodyPr/>
        <a:lstStyle/>
        <a:p>
          <a:r>
            <a:rPr lang="en-US" sz="2400" dirty="0"/>
            <a:t>Data ingestion</a:t>
          </a:r>
        </a:p>
      </dgm:t>
    </dgm:pt>
    <dgm:pt modelId="{6D235AC4-A9A0-44D6-AEBD-9793D66021FC}" type="parTrans" cxnId="{080FF29C-FAE2-4C54-AAB6-DC287DD0C72A}">
      <dgm:prSet/>
      <dgm:spPr/>
      <dgm:t>
        <a:bodyPr/>
        <a:lstStyle/>
        <a:p>
          <a:endParaRPr lang="en-US"/>
        </a:p>
      </dgm:t>
    </dgm:pt>
    <dgm:pt modelId="{23E431DD-EEA0-46AC-BDCA-1D3C3C7E0EEE}" type="sibTrans" cxnId="{080FF29C-FAE2-4C54-AAB6-DC287DD0C72A}">
      <dgm:prSet/>
      <dgm:spPr/>
      <dgm:t>
        <a:bodyPr/>
        <a:lstStyle/>
        <a:p>
          <a:endParaRPr lang="en-US"/>
        </a:p>
      </dgm:t>
    </dgm:pt>
    <dgm:pt modelId="{0F375C1A-6264-4F2E-8052-470D4ABA4BB3}" type="pres">
      <dgm:prSet presAssocID="{D84B7A28-184A-4933-9F43-B307293A3F98}" presName="linearFlow" presStyleCnt="0">
        <dgm:presLayoutVars>
          <dgm:dir/>
          <dgm:animLvl val="lvl"/>
          <dgm:resizeHandles val="exact"/>
        </dgm:presLayoutVars>
      </dgm:prSet>
      <dgm:spPr/>
    </dgm:pt>
    <dgm:pt modelId="{B85D0012-916B-40CC-88D4-B18CD4995233}" type="pres">
      <dgm:prSet presAssocID="{39FE43CE-5132-4A58-96F3-97E0966DFB18}" presName="composite" presStyleCnt="0"/>
      <dgm:spPr/>
    </dgm:pt>
    <dgm:pt modelId="{A0DE6D10-DC87-4205-8F2B-52D3639C4DBF}" type="pres">
      <dgm:prSet presAssocID="{39FE43CE-5132-4A58-96F3-97E0966DFB18}" presName="parentText" presStyleLbl="alignNode1" presStyleIdx="0" presStyleCnt="5">
        <dgm:presLayoutVars>
          <dgm:chMax val="1"/>
          <dgm:bulletEnabled val="1"/>
        </dgm:presLayoutVars>
      </dgm:prSet>
      <dgm:spPr/>
    </dgm:pt>
    <dgm:pt modelId="{3F94B2CB-0D72-41E2-BFCA-02D5F13910FA}" type="pres">
      <dgm:prSet presAssocID="{39FE43CE-5132-4A58-96F3-97E0966DFB18}" presName="descendantText" presStyleLbl="alignAcc1" presStyleIdx="0" presStyleCnt="5" custLinFactNeighborX="0">
        <dgm:presLayoutVars>
          <dgm:bulletEnabled val="1"/>
        </dgm:presLayoutVars>
      </dgm:prSet>
      <dgm:spPr/>
    </dgm:pt>
    <dgm:pt modelId="{37F68315-6631-4FEE-B3D8-92D2981AB09A}" type="pres">
      <dgm:prSet presAssocID="{4E79187B-19A7-4DC0-97BB-1F5E9C6FC4F1}" presName="sp" presStyleCnt="0"/>
      <dgm:spPr/>
    </dgm:pt>
    <dgm:pt modelId="{8DF64B06-BE7B-4D58-BF2F-AE68F81C9803}" type="pres">
      <dgm:prSet presAssocID="{676FC447-9486-40F7-9ED8-0B177213A6C0}" presName="composite" presStyleCnt="0"/>
      <dgm:spPr/>
    </dgm:pt>
    <dgm:pt modelId="{79378E72-18D3-4610-B533-19A330F4C5D9}" type="pres">
      <dgm:prSet presAssocID="{676FC447-9486-40F7-9ED8-0B177213A6C0}" presName="parentText" presStyleLbl="alignNode1" presStyleIdx="1" presStyleCnt="5">
        <dgm:presLayoutVars>
          <dgm:chMax val="1"/>
          <dgm:bulletEnabled val="1"/>
        </dgm:presLayoutVars>
      </dgm:prSet>
      <dgm:spPr/>
    </dgm:pt>
    <dgm:pt modelId="{5E31B8C3-D8AC-45D2-811C-A8DB1FD1FB5E}" type="pres">
      <dgm:prSet presAssocID="{676FC447-9486-40F7-9ED8-0B177213A6C0}" presName="descendantText" presStyleLbl="alignAcc1" presStyleIdx="1" presStyleCnt="5">
        <dgm:presLayoutVars>
          <dgm:bulletEnabled val="1"/>
        </dgm:presLayoutVars>
      </dgm:prSet>
      <dgm:spPr/>
    </dgm:pt>
    <dgm:pt modelId="{5A335878-8D69-410D-A7B4-A9E448EC8EE6}" type="pres">
      <dgm:prSet presAssocID="{7D92528A-9BF5-41CF-8C65-C6D3C76C6773}" presName="sp" presStyleCnt="0"/>
      <dgm:spPr/>
    </dgm:pt>
    <dgm:pt modelId="{F524D8B6-864E-439E-AC8B-B709E450C349}" type="pres">
      <dgm:prSet presAssocID="{18331265-A12C-4254-9677-95DA531ABC55}" presName="composite" presStyleCnt="0"/>
      <dgm:spPr/>
    </dgm:pt>
    <dgm:pt modelId="{E2B3C2EF-5CB8-4EDA-AFEA-500EFB93C60B}" type="pres">
      <dgm:prSet presAssocID="{18331265-A12C-4254-9677-95DA531ABC55}" presName="parentText" presStyleLbl="alignNode1" presStyleIdx="2" presStyleCnt="5">
        <dgm:presLayoutVars>
          <dgm:chMax val="1"/>
          <dgm:bulletEnabled val="1"/>
        </dgm:presLayoutVars>
      </dgm:prSet>
      <dgm:spPr/>
    </dgm:pt>
    <dgm:pt modelId="{C469C81C-7798-4576-A2A1-50FB433E2DFF}" type="pres">
      <dgm:prSet presAssocID="{18331265-A12C-4254-9677-95DA531ABC55}" presName="descendantText" presStyleLbl="alignAcc1" presStyleIdx="2" presStyleCnt="5">
        <dgm:presLayoutVars>
          <dgm:bulletEnabled val="1"/>
        </dgm:presLayoutVars>
      </dgm:prSet>
      <dgm:spPr/>
    </dgm:pt>
    <dgm:pt modelId="{F6FF39E4-209A-47A5-A75E-BDEEAD864671}" type="pres">
      <dgm:prSet presAssocID="{A541866E-1987-4ED1-8BA7-18968625D7B9}" presName="sp" presStyleCnt="0"/>
      <dgm:spPr/>
    </dgm:pt>
    <dgm:pt modelId="{3F384099-25A6-4A39-9BC8-9CB81C258491}" type="pres">
      <dgm:prSet presAssocID="{F6FE2761-6E5F-4B39-B301-9A4711FC6550}" presName="composite" presStyleCnt="0"/>
      <dgm:spPr/>
    </dgm:pt>
    <dgm:pt modelId="{97164A5D-5FBB-4704-BE8B-8DFC42DD87E8}" type="pres">
      <dgm:prSet presAssocID="{F6FE2761-6E5F-4B39-B301-9A4711FC6550}" presName="parentText" presStyleLbl="alignNode1" presStyleIdx="3" presStyleCnt="5">
        <dgm:presLayoutVars>
          <dgm:chMax val="1"/>
          <dgm:bulletEnabled val="1"/>
        </dgm:presLayoutVars>
      </dgm:prSet>
      <dgm:spPr/>
    </dgm:pt>
    <dgm:pt modelId="{23BEF07D-304A-4251-A73A-AD9FF137CF91}" type="pres">
      <dgm:prSet presAssocID="{F6FE2761-6E5F-4B39-B301-9A4711FC6550}" presName="descendantText" presStyleLbl="alignAcc1" presStyleIdx="3" presStyleCnt="5">
        <dgm:presLayoutVars>
          <dgm:bulletEnabled val="1"/>
        </dgm:presLayoutVars>
      </dgm:prSet>
      <dgm:spPr/>
    </dgm:pt>
    <dgm:pt modelId="{CBDC4666-19B7-49FE-83A9-1484F5D0D9B6}" type="pres">
      <dgm:prSet presAssocID="{81DFD232-895F-45D5-91F8-5749A2D0279C}" presName="sp" presStyleCnt="0"/>
      <dgm:spPr/>
    </dgm:pt>
    <dgm:pt modelId="{AB027EF9-511F-496D-8044-74366DA06B6B}" type="pres">
      <dgm:prSet presAssocID="{9F70E45E-A174-49F2-8760-1EAC6E16446E}" presName="composite" presStyleCnt="0"/>
      <dgm:spPr/>
    </dgm:pt>
    <dgm:pt modelId="{3FA79521-A038-4E64-9F6F-62C3433DE2E7}" type="pres">
      <dgm:prSet presAssocID="{9F70E45E-A174-49F2-8760-1EAC6E16446E}" presName="parentText" presStyleLbl="alignNode1" presStyleIdx="4" presStyleCnt="5">
        <dgm:presLayoutVars>
          <dgm:chMax val="1"/>
          <dgm:bulletEnabled val="1"/>
        </dgm:presLayoutVars>
      </dgm:prSet>
      <dgm:spPr/>
    </dgm:pt>
    <dgm:pt modelId="{7E695652-EE9F-46D0-8511-8E982A0181DB}" type="pres">
      <dgm:prSet presAssocID="{9F70E45E-A174-49F2-8760-1EAC6E16446E}" presName="descendantText" presStyleLbl="alignAcc1" presStyleIdx="4" presStyleCnt="5">
        <dgm:presLayoutVars>
          <dgm:bulletEnabled val="1"/>
        </dgm:presLayoutVars>
      </dgm:prSet>
      <dgm:spPr/>
    </dgm:pt>
  </dgm:ptLst>
  <dgm:cxnLst>
    <dgm:cxn modelId="{185E3008-96D1-44B7-B515-D7E142DAE3AB}" type="presOf" srcId="{39FE43CE-5132-4A58-96F3-97E0966DFB18}" destId="{A0DE6D10-DC87-4205-8F2B-52D3639C4DBF}" srcOrd="0" destOrd="0" presId="urn:microsoft.com/office/officeart/2005/8/layout/chevron2"/>
    <dgm:cxn modelId="{88B07F10-4FB0-48C8-BBB3-59F1EE15FE05}" srcId="{D84B7A28-184A-4933-9F43-B307293A3F98}" destId="{676FC447-9486-40F7-9ED8-0B177213A6C0}" srcOrd="1" destOrd="0" parTransId="{A4F19DEB-9904-4252-B12E-C7F71CCE69EF}" sibTransId="{7D92528A-9BF5-41CF-8C65-C6D3C76C6773}"/>
    <dgm:cxn modelId="{835EB024-D336-4357-954C-E7A3967FF770}" type="presOf" srcId="{9E985E8C-1794-4FE3-B88F-6F3B1CE09218}" destId="{3F94B2CB-0D72-41E2-BFCA-02D5F13910FA}" srcOrd="0" destOrd="0" presId="urn:microsoft.com/office/officeart/2005/8/layout/chevron2"/>
    <dgm:cxn modelId="{C2165530-54FC-4E92-9B90-04F24E2569FF}" type="presOf" srcId="{9F70E45E-A174-49F2-8760-1EAC6E16446E}" destId="{3FA79521-A038-4E64-9F6F-62C3433DE2E7}" srcOrd="0" destOrd="0" presId="urn:microsoft.com/office/officeart/2005/8/layout/chevron2"/>
    <dgm:cxn modelId="{2465133C-336D-41A2-9DE5-F4AF4242B8FC}" type="presOf" srcId="{D84B7A28-184A-4933-9F43-B307293A3F98}" destId="{0F375C1A-6264-4F2E-8052-470D4ABA4BB3}" srcOrd="0" destOrd="0" presId="urn:microsoft.com/office/officeart/2005/8/layout/chevron2"/>
    <dgm:cxn modelId="{DE1BA64B-2CD0-456B-88E9-A0F8335F269A}" srcId="{39FE43CE-5132-4A58-96F3-97E0966DFB18}" destId="{9E985E8C-1794-4FE3-B88F-6F3B1CE09218}" srcOrd="0" destOrd="0" parTransId="{5012B745-DE90-4EAF-BA17-EB21673ED9D7}" sibTransId="{5C44C423-5C69-44A8-B76A-1F27EA2FE7FF}"/>
    <dgm:cxn modelId="{0BF3F16F-D4E6-433B-822C-76EF8C44D137}" type="presOf" srcId="{7087783C-5486-4279-8691-BFDCE385F5F6}" destId="{C469C81C-7798-4576-A2A1-50FB433E2DFF}" srcOrd="0" destOrd="0" presId="urn:microsoft.com/office/officeart/2005/8/layout/chevron2"/>
    <dgm:cxn modelId="{18EBA57E-5870-4C15-9A83-884D9885A194}" type="presOf" srcId="{E89497C2-A4A6-489A-8005-6C1CBA4182DA}" destId="{23BEF07D-304A-4251-A73A-AD9FF137CF91}" srcOrd="0" destOrd="0" presId="urn:microsoft.com/office/officeart/2005/8/layout/chevron2"/>
    <dgm:cxn modelId="{D497868B-89AC-4247-833E-87FF7B1227F7}" srcId="{9F70E45E-A174-49F2-8760-1EAC6E16446E}" destId="{7F9B5B8D-2AC2-4E44-B732-613B350897E9}" srcOrd="0" destOrd="0" parTransId="{090016FD-B097-41CB-A732-823AF0909714}" sibTransId="{141610F4-20E7-4496-8102-4AFD95F36905}"/>
    <dgm:cxn modelId="{57357D8F-3248-4DE0-A856-866A356ABEAF}" srcId="{D84B7A28-184A-4933-9F43-B307293A3F98}" destId="{F6FE2761-6E5F-4B39-B301-9A4711FC6550}" srcOrd="3" destOrd="0" parTransId="{878F9DF0-3C05-42ED-B299-34AA7AEB8B43}" sibTransId="{81DFD232-895F-45D5-91F8-5749A2D0279C}"/>
    <dgm:cxn modelId="{080FF29C-FAE2-4C54-AAB6-DC287DD0C72A}" srcId="{18331265-A12C-4254-9677-95DA531ABC55}" destId="{7087783C-5486-4279-8691-BFDCE385F5F6}" srcOrd="0" destOrd="0" parTransId="{6D235AC4-A9A0-44D6-AEBD-9793D66021FC}" sibTransId="{23E431DD-EEA0-46AC-BDCA-1D3C3C7E0EEE}"/>
    <dgm:cxn modelId="{659B14A0-7E6C-4988-8BA9-9B390CC851CF}" type="presOf" srcId="{C5A35C28-11A2-45A8-B188-CA013A78367B}" destId="{5E31B8C3-D8AC-45D2-811C-A8DB1FD1FB5E}" srcOrd="0" destOrd="0" presId="urn:microsoft.com/office/officeart/2005/8/layout/chevron2"/>
    <dgm:cxn modelId="{D4AB6AA0-D636-442D-8D97-95BAC457B5D0}" type="presOf" srcId="{F6FE2761-6E5F-4B39-B301-9A4711FC6550}" destId="{97164A5D-5FBB-4704-BE8B-8DFC42DD87E8}" srcOrd="0" destOrd="0" presId="urn:microsoft.com/office/officeart/2005/8/layout/chevron2"/>
    <dgm:cxn modelId="{E77C46A3-1AF4-4218-83CD-6A3264D2AFD0}" srcId="{F6FE2761-6E5F-4B39-B301-9A4711FC6550}" destId="{E89497C2-A4A6-489A-8005-6C1CBA4182DA}" srcOrd="0" destOrd="0" parTransId="{A730522F-478B-4BAA-8DFA-6766CE7C2B21}" sibTransId="{A021AC37-0A6A-43C9-823A-61CF0B626A07}"/>
    <dgm:cxn modelId="{95D577B9-EC79-4ED0-A09E-7782CBD463C1}" srcId="{D84B7A28-184A-4933-9F43-B307293A3F98}" destId="{18331265-A12C-4254-9677-95DA531ABC55}" srcOrd="2" destOrd="0" parTransId="{1486D978-D158-4655-8655-4EB315CB9225}" sibTransId="{A541866E-1987-4ED1-8BA7-18968625D7B9}"/>
    <dgm:cxn modelId="{2057CCBD-696D-4E91-B062-833C3B2593F0}" srcId="{D84B7A28-184A-4933-9F43-B307293A3F98}" destId="{39FE43CE-5132-4A58-96F3-97E0966DFB18}" srcOrd="0" destOrd="0" parTransId="{31DCFF66-C311-493B-9ED8-1AE4C30B6923}" sibTransId="{4E79187B-19A7-4DC0-97BB-1F5E9C6FC4F1}"/>
    <dgm:cxn modelId="{4CEA29E9-3444-4F14-8A6F-B8C7C28B0FE1}" srcId="{D84B7A28-184A-4933-9F43-B307293A3F98}" destId="{9F70E45E-A174-49F2-8760-1EAC6E16446E}" srcOrd="4" destOrd="0" parTransId="{E505E485-402B-4154-A1AC-3DA9714197BF}" sibTransId="{2F88870C-40B4-4357-B80E-CB79D414A1B8}"/>
    <dgm:cxn modelId="{96A63EE9-A70F-4FEF-87D9-72FAFB9EE1A0}" type="presOf" srcId="{7F9B5B8D-2AC2-4E44-B732-613B350897E9}" destId="{7E695652-EE9F-46D0-8511-8E982A0181DB}" srcOrd="0" destOrd="0" presId="urn:microsoft.com/office/officeart/2005/8/layout/chevron2"/>
    <dgm:cxn modelId="{42B7FCF5-3530-4F77-B0A2-AD37B367E811}" srcId="{676FC447-9486-40F7-9ED8-0B177213A6C0}" destId="{C5A35C28-11A2-45A8-B188-CA013A78367B}" srcOrd="0" destOrd="0" parTransId="{2D069D97-E6FD-427E-945B-F950C5C97FB3}" sibTransId="{57B9FB23-A8D4-4742-8E00-5477667A9E70}"/>
    <dgm:cxn modelId="{AA953BF8-AA48-4FB7-A1E0-B603BF65F76A}" type="presOf" srcId="{18331265-A12C-4254-9677-95DA531ABC55}" destId="{E2B3C2EF-5CB8-4EDA-AFEA-500EFB93C60B}" srcOrd="0" destOrd="0" presId="urn:microsoft.com/office/officeart/2005/8/layout/chevron2"/>
    <dgm:cxn modelId="{E4CCD0FF-4937-47D7-9F57-7508A3C146F4}" type="presOf" srcId="{676FC447-9486-40F7-9ED8-0B177213A6C0}" destId="{79378E72-18D3-4610-B533-19A330F4C5D9}" srcOrd="0" destOrd="0" presId="urn:microsoft.com/office/officeart/2005/8/layout/chevron2"/>
    <dgm:cxn modelId="{D95C22C5-3AD4-4784-9973-C35F21F1603C}" type="presParOf" srcId="{0F375C1A-6264-4F2E-8052-470D4ABA4BB3}" destId="{B85D0012-916B-40CC-88D4-B18CD4995233}" srcOrd="0" destOrd="0" presId="urn:microsoft.com/office/officeart/2005/8/layout/chevron2"/>
    <dgm:cxn modelId="{A80B9224-E47A-42F0-8950-3F3FA1E5C0DA}" type="presParOf" srcId="{B85D0012-916B-40CC-88D4-B18CD4995233}" destId="{A0DE6D10-DC87-4205-8F2B-52D3639C4DBF}" srcOrd="0" destOrd="0" presId="urn:microsoft.com/office/officeart/2005/8/layout/chevron2"/>
    <dgm:cxn modelId="{EE680BC9-CA08-44EC-927D-D256E192E9A1}" type="presParOf" srcId="{B85D0012-916B-40CC-88D4-B18CD4995233}" destId="{3F94B2CB-0D72-41E2-BFCA-02D5F13910FA}" srcOrd="1" destOrd="0" presId="urn:microsoft.com/office/officeart/2005/8/layout/chevron2"/>
    <dgm:cxn modelId="{D0152390-5B95-4469-94E2-6447F57D919D}" type="presParOf" srcId="{0F375C1A-6264-4F2E-8052-470D4ABA4BB3}" destId="{37F68315-6631-4FEE-B3D8-92D2981AB09A}" srcOrd="1" destOrd="0" presId="urn:microsoft.com/office/officeart/2005/8/layout/chevron2"/>
    <dgm:cxn modelId="{80906E57-2D02-411A-8B4C-B19B186531BF}" type="presParOf" srcId="{0F375C1A-6264-4F2E-8052-470D4ABA4BB3}" destId="{8DF64B06-BE7B-4D58-BF2F-AE68F81C9803}" srcOrd="2" destOrd="0" presId="urn:microsoft.com/office/officeart/2005/8/layout/chevron2"/>
    <dgm:cxn modelId="{ADB664D7-1F4B-4711-81EF-F7E288351F95}" type="presParOf" srcId="{8DF64B06-BE7B-4D58-BF2F-AE68F81C9803}" destId="{79378E72-18D3-4610-B533-19A330F4C5D9}" srcOrd="0" destOrd="0" presId="urn:microsoft.com/office/officeart/2005/8/layout/chevron2"/>
    <dgm:cxn modelId="{76D80F48-BB57-43BE-BD34-68150A4895FB}" type="presParOf" srcId="{8DF64B06-BE7B-4D58-BF2F-AE68F81C9803}" destId="{5E31B8C3-D8AC-45D2-811C-A8DB1FD1FB5E}" srcOrd="1" destOrd="0" presId="urn:microsoft.com/office/officeart/2005/8/layout/chevron2"/>
    <dgm:cxn modelId="{8320588A-69DD-44DD-9A9B-8978C4E927C1}" type="presParOf" srcId="{0F375C1A-6264-4F2E-8052-470D4ABA4BB3}" destId="{5A335878-8D69-410D-A7B4-A9E448EC8EE6}" srcOrd="3" destOrd="0" presId="urn:microsoft.com/office/officeart/2005/8/layout/chevron2"/>
    <dgm:cxn modelId="{7E46E646-6455-48FC-B9B5-7C61A9AABEC8}" type="presParOf" srcId="{0F375C1A-6264-4F2E-8052-470D4ABA4BB3}" destId="{F524D8B6-864E-439E-AC8B-B709E450C349}" srcOrd="4" destOrd="0" presId="urn:microsoft.com/office/officeart/2005/8/layout/chevron2"/>
    <dgm:cxn modelId="{FA988690-9FCC-487C-ACD3-1E8A56502A7C}" type="presParOf" srcId="{F524D8B6-864E-439E-AC8B-B709E450C349}" destId="{E2B3C2EF-5CB8-4EDA-AFEA-500EFB93C60B}" srcOrd="0" destOrd="0" presId="urn:microsoft.com/office/officeart/2005/8/layout/chevron2"/>
    <dgm:cxn modelId="{3AEF3972-9685-4D57-B74C-55E4D54996EB}" type="presParOf" srcId="{F524D8B6-864E-439E-AC8B-B709E450C349}" destId="{C469C81C-7798-4576-A2A1-50FB433E2DFF}" srcOrd="1" destOrd="0" presId="urn:microsoft.com/office/officeart/2005/8/layout/chevron2"/>
    <dgm:cxn modelId="{8C475F9A-8252-4A42-AD8B-0F8E867167FA}" type="presParOf" srcId="{0F375C1A-6264-4F2E-8052-470D4ABA4BB3}" destId="{F6FF39E4-209A-47A5-A75E-BDEEAD864671}" srcOrd="5" destOrd="0" presId="urn:microsoft.com/office/officeart/2005/8/layout/chevron2"/>
    <dgm:cxn modelId="{0F384A07-1CE5-4531-8A03-1A84CFB2D9B0}" type="presParOf" srcId="{0F375C1A-6264-4F2E-8052-470D4ABA4BB3}" destId="{3F384099-25A6-4A39-9BC8-9CB81C258491}" srcOrd="6" destOrd="0" presId="urn:microsoft.com/office/officeart/2005/8/layout/chevron2"/>
    <dgm:cxn modelId="{96F8C8E1-3A45-43F4-A3B4-B8F919D9F10E}" type="presParOf" srcId="{3F384099-25A6-4A39-9BC8-9CB81C258491}" destId="{97164A5D-5FBB-4704-BE8B-8DFC42DD87E8}" srcOrd="0" destOrd="0" presId="urn:microsoft.com/office/officeart/2005/8/layout/chevron2"/>
    <dgm:cxn modelId="{D610705E-ADB7-4257-A271-A7CEB0107FD8}" type="presParOf" srcId="{3F384099-25A6-4A39-9BC8-9CB81C258491}" destId="{23BEF07D-304A-4251-A73A-AD9FF137CF91}" srcOrd="1" destOrd="0" presId="urn:microsoft.com/office/officeart/2005/8/layout/chevron2"/>
    <dgm:cxn modelId="{A033A206-8925-4B43-92FF-04EC6FD507BC}" type="presParOf" srcId="{0F375C1A-6264-4F2E-8052-470D4ABA4BB3}" destId="{CBDC4666-19B7-49FE-83A9-1484F5D0D9B6}" srcOrd="7" destOrd="0" presId="urn:microsoft.com/office/officeart/2005/8/layout/chevron2"/>
    <dgm:cxn modelId="{09520135-D073-4215-AA4F-0FDB209641C3}" type="presParOf" srcId="{0F375C1A-6264-4F2E-8052-470D4ABA4BB3}" destId="{AB027EF9-511F-496D-8044-74366DA06B6B}" srcOrd="8" destOrd="0" presId="urn:microsoft.com/office/officeart/2005/8/layout/chevron2"/>
    <dgm:cxn modelId="{FF59E7C8-F538-42DF-87FD-12691BCFF5F6}" type="presParOf" srcId="{AB027EF9-511F-496D-8044-74366DA06B6B}" destId="{3FA79521-A038-4E64-9F6F-62C3433DE2E7}" srcOrd="0" destOrd="0" presId="urn:microsoft.com/office/officeart/2005/8/layout/chevron2"/>
    <dgm:cxn modelId="{20552E5D-4C4D-4885-AD29-6A7C000D8E3D}" type="presParOf" srcId="{AB027EF9-511F-496D-8044-74366DA06B6B}" destId="{7E695652-EE9F-46D0-8511-8E982A0181D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5ED143-F637-47A2-8596-3C60E85402BD}" type="doc">
      <dgm:prSet loTypeId="urn:microsoft.com/office/officeart/2005/8/layout/radial1" loCatId="relationship" qsTypeId="urn:microsoft.com/office/officeart/2005/8/quickstyle/3d4" qsCatId="3D" csTypeId="urn:microsoft.com/office/officeart/2005/8/colors/colorful2" csCatId="colorful" phldr="1"/>
      <dgm:spPr/>
      <dgm:t>
        <a:bodyPr/>
        <a:lstStyle/>
        <a:p>
          <a:endParaRPr lang="en-US"/>
        </a:p>
      </dgm:t>
    </dgm:pt>
    <dgm:pt modelId="{0B45DA86-66D7-4BB0-A476-A4B49A3F40B8}">
      <dgm:prSet phldrT="[Text]"/>
      <dgm:spPr/>
      <dgm:t>
        <a:bodyPr/>
        <a:lstStyle/>
        <a:p>
          <a:r>
            <a:rPr lang="en-US" dirty="0"/>
            <a:t>Data sources</a:t>
          </a:r>
        </a:p>
      </dgm:t>
    </dgm:pt>
    <dgm:pt modelId="{6C691462-6319-4ACE-87A5-C726D51DF7F5}" type="parTrans" cxnId="{758971FF-544D-486B-9717-08C4B880A2C0}">
      <dgm:prSet/>
      <dgm:spPr/>
      <dgm:t>
        <a:bodyPr/>
        <a:lstStyle/>
        <a:p>
          <a:endParaRPr lang="en-US"/>
        </a:p>
      </dgm:t>
    </dgm:pt>
    <dgm:pt modelId="{F8B6BA35-C285-4CA2-BEB0-F4ACA78B041F}" type="sibTrans" cxnId="{758971FF-544D-486B-9717-08C4B880A2C0}">
      <dgm:prSet/>
      <dgm:spPr/>
      <dgm:t>
        <a:bodyPr/>
        <a:lstStyle/>
        <a:p>
          <a:endParaRPr lang="en-US"/>
        </a:p>
      </dgm:t>
    </dgm:pt>
    <dgm:pt modelId="{8E49F799-2E2C-486B-ADE2-9A4F2A1B4844}">
      <dgm:prSet phldrT="[Text]"/>
      <dgm:spPr/>
      <dgm:t>
        <a:bodyPr/>
        <a:lstStyle/>
        <a:p>
          <a:r>
            <a:rPr lang="en-US" dirty="0"/>
            <a:t>Connectivity</a:t>
          </a:r>
        </a:p>
      </dgm:t>
    </dgm:pt>
    <dgm:pt modelId="{760AB7BA-5C8D-4C5C-83B3-7502890678AD}" type="parTrans" cxnId="{BD08B5DF-D628-43CD-924D-8AC704F6EE8D}">
      <dgm:prSet/>
      <dgm:spPr/>
      <dgm:t>
        <a:bodyPr/>
        <a:lstStyle/>
        <a:p>
          <a:endParaRPr lang="en-US"/>
        </a:p>
      </dgm:t>
    </dgm:pt>
    <dgm:pt modelId="{1F197102-66C2-4D4F-A6C6-AF02876D4D73}" type="sibTrans" cxnId="{BD08B5DF-D628-43CD-924D-8AC704F6EE8D}">
      <dgm:prSet/>
      <dgm:spPr/>
      <dgm:t>
        <a:bodyPr/>
        <a:lstStyle/>
        <a:p>
          <a:endParaRPr lang="en-US"/>
        </a:p>
      </dgm:t>
    </dgm:pt>
    <dgm:pt modelId="{03D49F67-5CB8-43D8-B4D6-D53BBDAA1995}">
      <dgm:prSet phldrT="[Text]"/>
      <dgm:spPr/>
      <dgm:t>
        <a:bodyPr/>
        <a:lstStyle/>
        <a:p>
          <a:r>
            <a:rPr lang="en-US" dirty="0"/>
            <a:t>Data format, structure</a:t>
          </a:r>
        </a:p>
      </dgm:t>
    </dgm:pt>
    <dgm:pt modelId="{180C6C6E-9810-4092-831C-5173F1A9A005}" type="parTrans" cxnId="{6EA9A811-885B-4828-A79B-C85594330A68}">
      <dgm:prSet/>
      <dgm:spPr/>
      <dgm:t>
        <a:bodyPr/>
        <a:lstStyle/>
        <a:p>
          <a:endParaRPr lang="en-US"/>
        </a:p>
      </dgm:t>
    </dgm:pt>
    <dgm:pt modelId="{FAAA0FBC-ABC7-452D-B661-AF7BA2817039}" type="sibTrans" cxnId="{6EA9A811-885B-4828-A79B-C85594330A68}">
      <dgm:prSet/>
      <dgm:spPr/>
      <dgm:t>
        <a:bodyPr/>
        <a:lstStyle/>
        <a:p>
          <a:endParaRPr lang="en-US"/>
        </a:p>
      </dgm:t>
    </dgm:pt>
    <dgm:pt modelId="{219D2E96-3292-499E-A02A-D8C8C916BB46}">
      <dgm:prSet phldrT="[Text]"/>
      <dgm:spPr/>
      <dgm:t>
        <a:bodyPr/>
        <a:lstStyle/>
        <a:p>
          <a:r>
            <a:rPr lang="en-US" dirty="0"/>
            <a:t>Security</a:t>
          </a:r>
        </a:p>
      </dgm:t>
    </dgm:pt>
    <dgm:pt modelId="{83E06CD5-E10A-4EF6-A38C-0F036EBF4EEA}" type="parTrans" cxnId="{27FD33E9-9993-4681-8E4A-64494FD3413B}">
      <dgm:prSet/>
      <dgm:spPr/>
      <dgm:t>
        <a:bodyPr/>
        <a:lstStyle/>
        <a:p>
          <a:endParaRPr lang="en-US"/>
        </a:p>
      </dgm:t>
    </dgm:pt>
    <dgm:pt modelId="{CEDCDDA2-DC4E-40F6-A0C6-10C46DAA7327}" type="sibTrans" cxnId="{27FD33E9-9993-4681-8E4A-64494FD3413B}">
      <dgm:prSet/>
      <dgm:spPr/>
      <dgm:t>
        <a:bodyPr/>
        <a:lstStyle/>
        <a:p>
          <a:endParaRPr lang="en-US"/>
        </a:p>
      </dgm:t>
    </dgm:pt>
    <dgm:pt modelId="{9795221F-12B7-401A-BD8A-1E897CB94540}">
      <dgm:prSet phldrT="[Text]"/>
      <dgm:spPr/>
      <dgm:t>
        <a:bodyPr/>
        <a:lstStyle/>
        <a:p>
          <a:endParaRPr lang="en-US" dirty="0"/>
        </a:p>
      </dgm:t>
    </dgm:pt>
    <dgm:pt modelId="{7C5D185A-A253-4BB4-9274-2A789C28B3AD}" type="parTrans" cxnId="{F815CACD-41BC-4F73-BD20-5F4B5D8FA8DF}">
      <dgm:prSet/>
      <dgm:spPr/>
      <dgm:t>
        <a:bodyPr/>
        <a:lstStyle/>
        <a:p>
          <a:endParaRPr lang="en-US"/>
        </a:p>
      </dgm:t>
    </dgm:pt>
    <dgm:pt modelId="{3B4CE97B-7DA0-4087-B4E3-1A5A2E7CB575}" type="sibTrans" cxnId="{F815CACD-41BC-4F73-BD20-5F4B5D8FA8DF}">
      <dgm:prSet/>
      <dgm:spPr/>
      <dgm:t>
        <a:bodyPr/>
        <a:lstStyle/>
        <a:p>
          <a:endParaRPr lang="en-US"/>
        </a:p>
      </dgm:t>
    </dgm:pt>
    <dgm:pt modelId="{038620BC-A7D0-422A-81D0-626A37801604}">
      <dgm:prSet phldrT="[Text]"/>
      <dgm:spPr/>
      <dgm:t>
        <a:bodyPr/>
        <a:lstStyle/>
        <a:p>
          <a:r>
            <a:rPr lang="en-US" dirty="0"/>
            <a:t>Data capture</a:t>
          </a:r>
        </a:p>
      </dgm:t>
    </dgm:pt>
    <dgm:pt modelId="{7309E2E2-3092-4B09-BF02-3AD6291AC223}" type="parTrans" cxnId="{8CC0FF59-620C-44D4-8881-448953D0051C}">
      <dgm:prSet/>
      <dgm:spPr/>
      <dgm:t>
        <a:bodyPr/>
        <a:lstStyle/>
        <a:p>
          <a:endParaRPr lang="en-US"/>
        </a:p>
      </dgm:t>
    </dgm:pt>
    <dgm:pt modelId="{4C7AEACE-4A74-44C2-B44C-F617105736E6}" type="sibTrans" cxnId="{8CC0FF59-620C-44D4-8881-448953D0051C}">
      <dgm:prSet/>
      <dgm:spPr/>
      <dgm:t>
        <a:bodyPr/>
        <a:lstStyle/>
        <a:p>
          <a:endParaRPr lang="en-US"/>
        </a:p>
      </dgm:t>
    </dgm:pt>
    <dgm:pt modelId="{D2C1ED10-F01D-4F49-BB15-577762846E83}" type="pres">
      <dgm:prSet presAssocID="{9B5ED143-F637-47A2-8596-3C60E85402BD}" presName="cycle" presStyleCnt="0">
        <dgm:presLayoutVars>
          <dgm:chMax val="1"/>
          <dgm:dir/>
          <dgm:animLvl val="ctr"/>
          <dgm:resizeHandles val="exact"/>
        </dgm:presLayoutVars>
      </dgm:prSet>
      <dgm:spPr/>
    </dgm:pt>
    <dgm:pt modelId="{D053380A-FF7A-4992-94D3-5E6D18496CBB}" type="pres">
      <dgm:prSet presAssocID="{0B45DA86-66D7-4BB0-A476-A4B49A3F40B8}" presName="centerShape" presStyleLbl="node0" presStyleIdx="0" presStyleCnt="1"/>
      <dgm:spPr/>
    </dgm:pt>
    <dgm:pt modelId="{800CA320-B00A-4E23-965B-0BCFB4F78E40}" type="pres">
      <dgm:prSet presAssocID="{7309E2E2-3092-4B09-BF02-3AD6291AC223}" presName="Name9" presStyleLbl="parChTrans1D2" presStyleIdx="0" presStyleCnt="4"/>
      <dgm:spPr/>
    </dgm:pt>
    <dgm:pt modelId="{61DCFD2D-ED96-4149-8BF7-509E428F33BC}" type="pres">
      <dgm:prSet presAssocID="{7309E2E2-3092-4B09-BF02-3AD6291AC223}" presName="connTx" presStyleLbl="parChTrans1D2" presStyleIdx="0" presStyleCnt="4"/>
      <dgm:spPr/>
    </dgm:pt>
    <dgm:pt modelId="{0C4F55AB-A179-4B42-8A65-79C3174B5D37}" type="pres">
      <dgm:prSet presAssocID="{038620BC-A7D0-422A-81D0-626A37801604}" presName="node" presStyleLbl="node1" presStyleIdx="0" presStyleCnt="4">
        <dgm:presLayoutVars>
          <dgm:bulletEnabled val="1"/>
        </dgm:presLayoutVars>
      </dgm:prSet>
      <dgm:spPr/>
    </dgm:pt>
    <dgm:pt modelId="{F9C600FD-2D97-41FD-8F97-1A841CBF03A5}" type="pres">
      <dgm:prSet presAssocID="{760AB7BA-5C8D-4C5C-83B3-7502890678AD}" presName="Name9" presStyleLbl="parChTrans1D2" presStyleIdx="1" presStyleCnt="4"/>
      <dgm:spPr/>
    </dgm:pt>
    <dgm:pt modelId="{240D6366-5E2C-4A97-BABB-6EB29F47FD6B}" type="pres">
      <dgm:prSet presAssocID="{760AB7BA-5C8D-4C5C-83B3-7502890678AD}" presName="connTx" presStyleLbl="parChTrans1D2" presStyleIdx="1" presStyleCnt="4"/>
      <dgm:spPr/>
    </dgm:pt>
    <dgm:pt modelId="{DC8FA101-DE89-4AEE-8D1B-21CD1F9B6D8A}" type="pres">
      <dgm:prSet presAssocID="{8E49F799-2E2C-486B-ADE2-9A4F2A1B4844}" presName="node" presStyleLbl="node1" presStyleIdx="1" presStyleCnt="4">
        <dgm:presLayoutVars>
          <dgm:bulletEnabled val="1"/>
        </dgm:presLayoutVars>
      </dgm:prSet>
      <dgm:spPr/>
    </dgm:pt>
    <dgm:pt modelId="{73D72853-A6AF-4E64-928C-676CCFF02837}" type="pres">
      <dgm:prSet presAssocID="{180C6C6E-9810-4092-831C-5173F1A9A005}" presName="Name9" presStyleLbl="parChTrans1D2" presStyleIdx="2" presStyleCnt="4"/>
      <dgm:spPr/>
    </dgm:pt>
    <dgm:pt modelId="{AC24D261-1ADD-4CF6-BFD0-89FF9D3433C0}" type="pres">
      <dgm:prSet presAssocID="{180C6C6E-9810-4092-831C-5173F1A9A005}" presName="connTx" presStyleLbl="parChTrans1D2" presStyleIdx="2" presStyleCnt="4"/>
      <dgm:spPr/>
    </dgm:pt>
    <dgm:pt modelId="{E339B4DB-EE79-4D1F-AD6B-262DAD50B7DB}" type="pres">
      <dgm:prSet presAssocID="{03D49F67-5CB8-43D8-B4D6-D53BBDAA1995}" presName="node" presStyleLbl="node1" presStyleIdx="2" presStyleCnt="4">
        <dgm:presLayoutVars>
          <dgm:bulletEnabled val="1"/>
        </dgm:presLayoutVars>
      </dgm:prSet>
      <dgm:spPr/>
    </dgm:pt>
    <dgm:pt modelId="{CCC8116E-CA73-4143-A2E7-1629E95CDA9F}" type="pres">
      <dgm:prSet presAssocID="{83E06CD5-E10A-4EF6-A38C-0F036EBF4EEA}" presName="Name9" presStyleLbl="parChTrans1D2" presStyleIdx="3" presStyleCnt="4"/>
      <dgm:spPr/>
    </dgm:pt>
    <dgm:pt modelId="{4D936EE0-F760-49F6-BA53-AD00EAF32016}" type="pres">
      <dgm:prSet presAssocID="{83E06CD5-E10A-4EF6-A38C-0F036EBF4EEA}" presName="connTx" presStyleLbl="parChTrans1D2" presStyleIdx="3" presStyleCnt="4"/>
      <dgm:spPr/>
    </dgm:pt>
    <dgm:pt modelId="{9ABCF52C-50AC-4C0C-8C54-0792C6161D60}" type="pres">
      <dgm:prSet presAssocID="{219D2E96-3292-499E-A02A-D8C8C916BB46}" presName="node" presStyleLbl="node1" presStyleIdx="3" presStyleCnt="4">
        <dgm:presLayoutVars>
          <dgm:bulletEnabled val="1"/>
        </dgm:presLayoutVars>
      </dgm:prSet>
      <dgm:spPr/>
    </dgm:pt>
  </dgm:ptLst>
  <dgm:cxnLst>
    <dgm:cxn modelId="{6EA9A811-885B-4828-A79B-C85594330A68}" srcId="{0B45DA86-66D7-4BB0-A476-A4B49A3F40B8}" destId="{03D49F67-5CB8-43D8-B4D6-D53BBDAA1995}" srcOrd="2" destOrd="0" parTransId="{180C6C6E-9810-4092-831C-5173F1A9A005}" sibTransId="{FAAA0FBC-ABC7-452D-B661-AF7BA2817039}"/>
    <dgm:cxn modelId="{65228013-76A3-45BE-B0C6-5D0F38DF8EC8}" type="presOf" srcId="{83E06CD5-E10A-4EF6-A38C-0F036EBF4EEA}" destId="{CCC8116E-CA73-4143-A2E7-1629E95CDA9F}" srcOrd="0" destOrd="0" presId="urn:microsoft.com/office/officeart/2005/8/layout/radial1"/>
    <dgm:cxn modelId="{2C7C711F-DFF4-4A9F-99FB-70E94B7E77D8}" type="presOf" srcId="{180C6C6E-9810-4092-831C-5173F1A9A005}" destId="{AC24D261-1ADD-4CF6-BFD0-89FF9D3433C0}" srcOrd="1" destOrd="0" presId="urn:microsoft.com/office/officeart/2005/8/layout/radial1"/>
    <dgm:cxn modelId="{44C8AE32-A7C4-422E-9971-A2B899DA4683}" type="presOf" srcId="{180C6C6E-9810-4092-831C-5173F1A9A005}" destId="{73D72853-A6AF-4E64-928C-676CCFF02837}" srcOrd="0" destOrd="0" presId="urn:microsoft.com/office/officeart/2005/8/layout/radial1"/>
    <dgm:cxn modelId="{92970E40-8977-4794-83FA-69E61DDC0169}" type="presOf" srcId="{03D49F67-5CB8-43D8-B4D6-D53BBDAA1995}" destId="{E339B4DB-EE79-4D1F-AD6B-262DAD50B7DB}" srcOrd="0" destOrd="0" presId="urn:microsoft.com/office/officeart/2005/8/layout/radial1"/>
    <dgm:cxn modelId="{BADEB25F-0CEF-477D-BCF4-437A20CA5DB1}" type="presOf" srcId="{9B5ED143-F637-47A2-8596-3C60E85402BD}" destId="{D2C1ED10-F01D-4F49-BB15-577762846E83}" srcOrd="0" destOrd="0" presId="urn:microsoft.com/office/officeart/2005/8/layout/radial1"/>
    <dgm:cxn modelId="{BF749776-8F7E-45DF-A36E-50E97E5EB801}" type="presOf" srcId="{760AB7BA-5C8D-4C5C-83B3-7502890678AD}" destId="{240D6366-5E2C-4A97-BABB-6EB29F47FD6B}" srcOrd="1" destOrd="0" presId="urn:microsoft.com/office/officeart/2005/8/layout/radial1"/>
    <dgm:cxn modelId="{8CC0FF59-620C-44D4-8881-448953D0051C}" srcId="{0B45DA86-66D7-4BB0-A476-A4B49A3F40B8}" destId="{038620BC-A7D0-422A-81D0-626A37801604}" srcOrd="0" destOrd="0" parTransId="{7309E2E2-3092-4B09-BF02-3AD6291AC223}" sibTransId="{4C7AEACE-4A74-44C2-B44C-F617105736E6}"/>
    <dgm:cxn modelId="{6CE2287B-13D1-4FE6-8958-A9DE78A18EEB}" type="presOf" srcId="{83E06CD5-E10A-4EF6-A38C-0F036EBF4EEA}" destId="{4D936EE0-F760-49F6-BA53-AD00EAF32016}" srcOrd="1" destOrd="0" presId="urn:microsoft.com/office/officeart/2005/8/layout/radial1"/>
    <dgm:cxn modelId="{CD76B59A-367D-40D0-BE14-6BFF0A752E8D}" type="presOf" srcId="{760AB7BA-5C8D-4C5C-83B3-7502890678AD}" destId="{F9C600FD-2D97-41FD-8F97-1A841CBF03A5}" srcOrd="0" destOrd="0" presId="urn:microsoft.com/office/officeart/2005/8/layout/radial1"/>
    <dgm:cxn modelId="{D0E89BA0-423D-465E-A862-5985AF3CBFDB}" type="presOf" srcId="{038620BC-A7D0-422A-81D0-626A37801604}" destId="{0C4F55AB-A179-4B42-8A65-79C3174B5D37}" srcOrd="0" destOrd="0" presId="urn:microsoft.com/office/officeart/2005/8/layout/radial1"/>
    <dgm:cxn modelId="{E78AD9B9-AA90-431B-9AA3-A3B93CFF63C5}" type="presOf" srcId="{8E49F799-2E2C-486B-ADE2-9A4F2A1B4844}" destId="{DC8FA101-DE89-4AEE-8D1B-21CD1F9B6D8A}" srcOrd="0" destOrd="0" presId="urn:microsoft.com/office/officeart/2005/8/layout/radial1"/>
    <dgm:cxn modelId="{F815CACD-41BC-4F73-BD20-5F4B5D8FA8DF}" srcId="{9B5ED143-F637-47A2-8596-3C60E85402BD}" destId="{9795221F-12B7-401A-BD8A-1E897CB94540}" srcOrd="1" destOrd="0" parTransId="{7C5D185A-A253-4BB4-9274-2A789C28B3AD}" sibTransId="{3B4CE97B-7DA0-4087-B4E3-1A5A2E7CB575}"/>
    <dgm:cxn modelId="{BD08B5DF-D628-43CD-924D-8AC704F6EE8D}" srcId="{0B45DA86-66D7-4BB0-A476-A4B49A3F40B8}" destId="{8E49F799-2E2C-486B-ADE2-9A4F2A1B4844}" srcOrd="1" destOrd="0" parTransId="{760AB7BA-5C8D-4C5C-83B3-7502890678AD}" sibTransId="{1F197102-66C2-4D4F-A6C6-AF02876D4D73}"/>
    <dgm:cxn modelId="{EA6520E3-20CC-4E1C-A685-04A59EB4E116}" type="presOf" srcId="{219D2E96-3292-499E-A02A-D8C8C916BB46}" destId="{9ABCF52C-50AC-4C0C-8C54-0792C6161D60}" srcOrd="0" destOrd="0" presId="urn:microsoft.com/office/officeart/2005/8/layout/radial1"/>
    <dgm:cxn modelId="{27FD33E9-9993-4681-8E4A-64494FD3413B}" srcId="{0B45DA86-66D7-4BB0-A476-A4B49A3F40B8}" destId="{219D2E96-3292-499E-A02A-D8C8C916BB46}" srcOrd="3" destOrd="0" parTransId="{83E06CD5-E10A-4EF6-A38C-0F036EBF4EEA}" sibTransId="{CEDCDDA2-DC4E-40F6-A0C6-10C46DAA7327}"/>
    <dgm:cxn modelId="{B0F6CEE9-195F-4187-BA68-A3BD7C8F8C01}" type="presOf" srcId="{0B45DA86-66D7-4BB0-A476-A4B49A3F40B8}" destId="{D053380A-FF7A-4992-94D3-5E6D18496CBB}" srcOrd="0" destOrd="0" presId="urn:microsoft.com/office/officeart/2005/8/layout/radial1"/>
    <dgm:cxn modelId="{29AF62FF-28AF-4138-8A07-161E0B5761E3}" type="presOf" srcId="{7309E2E2-3092-4B09-BF02-3AD6291AC223}" destId="{800CA320-B00A-4E23-965B-0BCFB4F78E40}" srcOrd="0" destOrd="0" presId="urn:microsoft.com/office/officeart/2005/8/layout/radial1"/>
    <dgm:cxn modelId="{758971FF-544D-486B-9717-08C4B880A2C0}" srcId="{9B5ED143-F637-47A2-8596-3C60E85402BD}" destId="{0B45DA86-66D7-4BB0-A476-A4B49A3F40B8}" srcOrd="0" destOrd="0" parTransId="{6C691462-6319-4ACE-87A5-C726D51DF7F5}" sibTransId="{F8B6BA35-C285-4CA2-BEB0-F4ACA78B041F}"/>
    <dgm:cxn modelId="{9BE678FF-EB18-473A-A540-95A4C3074EAA}" type="presOf" srcId="{7309E2E2-3092-4B09-BF02-3AD6291AC223}" destId="{61DCFD2D-ED96-4149-8BF7-509E428F33BC}" srcOrd="1" destOrd="0" presId="urn:microsoft.com/office/officeart/2005/8/layout/radial1"/>
    <dgm:cxn modelId="{9A935E71-AF15-469B-A611-98C23CB1A31E}" type="presParOf" srcId="{D2C1ED10-F01D-4F49-BB15-577762846E83}" destId="{D053380A-FF7A-4992-94D3-5E6D18496CBB}" srcOrd="0" destOrd="0" presId="urn:microsoft.com/office/officeart/2005/8/layout/radial1"/>
    <dgm:cxn modelId="{5015B904-FAD7-4DC6-95C6-1E69016227BB}" type="presParOf" srcId="{D2C1ED10-F01D-4F49-BB15-577762846E83}" destId="{800CA320-B00A-4E23-965B-0BCFB4F78E40}" srcOrd="1" destOrd="0" presId="urn:microsoft.com/office/officeart/2005/8/layout/radial1"/>
    <dgm:cxn modelId="{10A33D32-4C38-4C9A-B3B5-C266968760A0}" type="presParOf" srcId="{800CA320-B00A-4E23-965B-0BCFB4F78E40}" destId="{61DCFD2D-ED96-4149-8BF7-509E428F33BC}" srcOrd="0" destOrd="0" presId="urn:microsoft.com/office/officeart/2005/8/layout/radial1"/>
    <dgm:cxn modelId="{5BEAA76D-3E69-4D68-B8EB-5E806D7DE33C}" type="presParOf" srcId="{D2C1ED10-F01D-4F49-BB15-577762846E83}" destId="{0C4F55AB-A179-4B42-8A65-79C3174B5D37}" srcOrd="2" destOrd="0" presId="urn:microsoft.com/office/officeart/2005/8/layout/radial1"/>
    <dgm:cxn modelId="{F767F884-BF5C-4D3C-89A4-9F8881CA593E}" type="presParOf" srcId="{D2C1ED10-F01D-4F49-BB15-577762846E83}" destId="{F9C600FD-2D97-41FD-8F97-1A841CBF03A5}" srcOrd="3" destOrd="0" presId="urn:microsoft.com/office/officeart/2005/8/layout/radial1"/>
    <dgm:cxn modelId="{96543F5E-8CE2-4B7A-8D7B-43BB8373C1CB}" type="presParOf" srcId="{F9C600FD-2D97-41FD-8F97-1A841CBF03A5}" destId="{240D6366-5E2C-4A97-BABB-6EB29F47FD6B}" srcOrd="0" destOrd="0" presId="urn:microsoft.com/office/officeart/2005/8/layout/radial1"/>
    <dgm:cxn modelId="{BC0E2AB5-45DF-4936-863D-DAE8107CADDC}" type="presParOf" srcId="{D2C1ED10-F01D-4F49-BB15-577762846E83}" destId="{DC8FA101-DE89-4AEE-8D1B-21CD1F9B6D8A}" srcOrd="4" destOrd="0" presId="urn:microsoft.com/office/officeart/2005/8/layout/radial1"/>
    <dgm:cxn modelId="{B70FF508-5F30-47AD-8D16-CC1353D11AAF}" type="presParOf" srcId="{D2C1ED10-F01D-4F49-BB15-577762846E83}" destId="{73D72853-A6AF-4E64-928C-676CCFF02837}" srcOrd="5" destOrd="0" presId="urn:microsoft.com/office/officeart/2005/8/layout/radial1"/>
    <dgm:cxn modelId="{C1B31248-D0A7-4792-AFF3-1C7C1D3BECC4}" type="presParOf" srcId="{73D72853-A6AF-4E64-928C-676CCFF02837}" destId="{AC24D261-1ADD-4CF6-BFD0-89FF9D3433C0}" srcOrd="0" destOrd="0" presId="urn:microsoft.com/office/officeart/2005/8/layout/radial1"/>
    <dgm:cxn modelId="{E948F4AB-3296-4320-BADE-1C4AD6311BFB}" type="presParOf" srcId="{D2C1ED10-F01D-4F49-BB15-577762846E83}" destId="{E339B4DB-EE79-4D1F-AD6B-262DAD50B7DB}" srcOrd="6" destOrd="0" presId="urn:microsoft.com/office/officeart/2005/8/layout/radial1"/>
    <dgm:cxn modelId="{0BD92C93-8581-40D2-BB6D-724C690D408B}" type="presParOf" srcId="{D2C1ED10-F01D-4F49-BB15-577762846E83}" destId="{CCC8116E-CA73-4143-A2E7-1629E95CDA9F}" srcOrd="7" destOrd="0" presId="urn:microsoft.com/office/officeart/2005/8/layout/radial1"/>
    <dgm:cxn modelId="{E0EB5973-4728-4232-9EA1-44B87E313F1F}" type="presParOf" srcId="{CCC8116E-CA73-4143-A2E7-1629E95CDA9F}" destId="{4D936EE0-F760-49F6-BA53-AD00EAF32016}" srcOrd="0" destOrd="0" presId="urn:microsoft.com/office/officeart/2005/8/layout/radial1"/>
    <dgm:cxn modelId="{9BACA1AD-6E15-491F-B592-F6A08C7E4DE5}" type="presParOf" srcId="{D2C1ED10-F01D-4F49-BB15-577762846E83}" destId="{9ABCF52C-50AC-4C0C-8C54-0792C6161D60}" srcOrd="8"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ECCF185-6FE2-4BF8-8B1C-3D0F855BCCAC}" type="doc">
      <dgm:prSet loTypeId="urn:microsoft.com/office/officeart/2011/layout/HexagonRadial" loCatId="cycle" qsTypeId="urn:microsoft.com/office/officeart/2005/8/quickstyle/simple1" qsCatId="simple" csTypeId="urn:microsoft.com/office/officeart/2005/8/colors/colorful1" csCatId="colorful" phldr="1"/>
      <dgm:spPr/>
      <dgm:t>
        <a:bodyPr/>
        <a:lstStyle/>
        <a:p>
          <a:endParaRPr lang="en-US"/>
        </a:p>
      </dgm:t>
    </dgm:pt>
    <dgm:pt modelId="{2AE281B4-1A11-4804-ADF5-09224217879B}">
      <dgm:prSet phldrT="[Text]"/>
      <dgm:spPr/>
      <dgm:t>
        <a:bodyPr/>
        <a:lstStyle/>
        <a:p>
          <a:r>
            <a:rPr lang="en-US" dirty="0"/>
            <a:t>Temperature data</a:t>
          </a:r>
        </a:p>
      </dgm:t>
    </dgm:pt>
    <dgm:pt modelId="{07FBC3B1-90BC-48CB-879B-85CFFECB18BE}" type="parTrans" cxnId="{382EE69C-7B00-48A6-8196-CAB91F6F12A2}">
      <dgm:prSet/>
      <dgm:spPr/>
      <dgm:t>
        <a:bodyPr/>
        <a:lstStyle/>
        <a:p>
          <a:endParaRPr lang="en-US"/>
        </a:p>
      </dgm:t>
    </dgm:pt>
    <dgm:pt modelId="{4280B918-C0E9-4379-9AB8-C0952AB6AB0A}" type="sibTrans" cxnId="{382EE69C-7B00-48A6-8196-CAB91F6F12A2}">
      <dgm:prSet/>
      <dgm:spPr/>
      <dgm:t>
        <a:bodyPr/>
        <a:lstStyle/>
        <a:p>
          <a:endParaRPr lang="en-US"/>
        </a:p>
      </dgm:t>
    </dgm:pt>
    <dgm:pt modelId="{0F1FBA84-8A22-49EF-AF46-DFD46CE4BBE4}">
      <dgm:prSet phldrT="[Text]"/>
      <dgm:spPr/>
      <dgm:t>
        <a:bodyPr/>
        <a:lstStyle/>
        <a:p>
          <a:r>
            <a:rPr lang="en-US" dirty="0"/>
            <a:t>by bays, floor, building &amp; campus</a:t>
          </a:r>
        </a:p>
      </dgm:t>
    </dgm:pt>
    <dgm:pt modelId="{0C8395E6-C5E0-4BC0-8A0D-D05FF86DAF8D}" type="parTrans" cxnId="{0F1A76E4-A583-46A6-B84D-BD11DD02C9CF}">
      <dgm:prSet/>
      <dgm:spPr/>
      <dgm:t>
        <a:bodyPr/>
        <a:lstStyle/>
        <a:p>
          <a:endParaRPr lang="en-US"/>
        </a:p>
      </dgm:t>
    </dgm:pt>
    <dgm:pt modelId="{C20952D7-7F9E-427A-88A0-E39877773C32}" type="sibTrans" cxnId="{0F1A76E4-A583-46A6-B84D-BD11DD02C9CF}">
      <dgm:prSet/>
      <dgm:spPr/>
      <dgm:t>
        <a:bodyPr/>
        <a:lstStyle/>
        <a:p>
          <a:endParaRPr lang="en-US"/>
        </a:p>
      </dgm:t>
    </dgm:pt>
    <dgm:pt modelId="{2FA04659-9795-4F22-A6A4-5376D3855F0C}">
      <dgm:prSet phldrT="[Text]"/>
      <dgm:spPr/>
      <dgm:t>
        <a:bodyPr/>
        <a:lstStyle/>
        <a:p>
          <a:r>
            <a:rPr lang="en-US" dirty="0"/>
            <a:t>captured every half hour</a:t>
          </a:r>
        </a:p>
      </dgm:t>
    </dgm:pt>
    <dgm:pt modelId="{005FC782-1343-42EC-BE57-BBA13722E8F8}" type="parTrans" cxnId="{B0C8759F-EF5D-474F-BEC0-E298E978D07E}">
      <dgm:prSet/>
      <dgm:spPr/>
      <dgm:t>
        <a:bodyPr/>
        <a:lstStyle/>
        <a:p>
          <a:endParaRPr lang="en-US"/>
        </a:p>
      </dgm:t>
    </dgm:pt>
    <dgm:pt modelId="{D70090C7-72FD-4766-B52E-53B604CB16CA}" type="sibTrans" cxnId="{B0C8759F-EF5D-474F-BEC0-E298E978D07E}">
      <dgm:prSet/>
      <dgm:spPr/>
      <dgm:t>
        <a:bodyPr/>
        <a:lstStyle/>
        <a:p>
          <a:endParaRPr lang="en-US"/>
        </a:p>
      </dgm:t>
    </dgm:pt>
    <dgm:pt modelId="{DAE1B9AE-76C9-47DC-A6B8-A3688D969290}">
      <dgm:prSet phldrT="[Text]"/>
      <dgm:spPr/>
      <dgm:t>
        <a:bodyPr/>
        <a:lstStyle/>
        <a:p>
          <a:r>
            <a:rPr lang="en-US" dirty="0"/>
            <a:t>manually triggered</a:t>
          </a:r>
        </a:p>
      </dgm:t>
    </dgm:pt>
    <dgm:pt modelId="{AF52786A-9979-4056-9517-76BA9EF7945D}" type="parTrans" cxnId="{F93608B9-BEFA-41C9-9DB5-97B89D7943EE}">
      <dgm:prSet/>
      <dgm:spPr/>
      <dgm:t>
        <a:bodyPr/>
        <a:lstStyle/>
        <a:p>
          <a:endParaRPr lang="en-US"/>
        </a:p>
      </dgm:t>
    </dgm:pt>
    <dgm:pt modelId="{D0DD882F-0270-433F-A1E6-E8FFD27BC746}" type="sibTrans" cxnId="{F93608B9-BEFA-41C9-9DB5-97B89D7943EE}">
      <dgm:prSet/>
      <dgm:spPr/>
      <dgm:t>
        <a:bodyPr/>
        <a:lstStyle/>
        <a:p>
          <a:endParaRPr lang="en-US"/>
        </a:p>
      </dgm:t>
    </dgm:pt>
    <dgm:pt modelId="{FFD36610-D608-435F-BBD8-9CD45D1714B6}">
      <dgm:prSet phldrT="[Text]"/>
      <dgm:spPr/>
      <dgm:t>
        <a:bodyPr/>
        <a:lstStyle/>
        <a:p>
          <a:r>
            <a:rPr lang="en-US" dirty="0"/>
            <a:t>external weather details</a:t>
          </a:r>
        </a:p>
      </dgm:t>
    </dgm:pt>
    <dgm:pt modelId="{16C69C29-4D33-465D-A82A-C3DDE997E56A}" type="parTrans" cxnId="{88E30E39-E388-4755-BE0E-F0DAA890D4DC}">
      <dgm:prSet/>
      <dgm:spPr/>
      <dgm:t>
        <a:bodyPr/>
        <a:lstStyle/>
        <a:p>
          <a:endParaRPr lang="en-US"/>
        </a:p>
      </dgm:t>
    </dgm:pt>
    <dgm:pt modelId="{63A48079-865F-4F6C-954E-E4CBE4314967}" type="sibTrans" cxnId="{88E30E39-E388-4755-BE0E-F0DAA890D4DC}">
      <dgm:prSet/>
      <dgm:spPr/>
      <dgm:t>
        <a:bodyPr/>
        <a:lstStyle/>
        <a:p>
          <a:endParaRPr lang="en-US"/>
        </a:p>
      </dgm:t>
    </dgm:pt>
    <dgm:pt modelId="{80D6D262-7FDF-4C41-9ADE-42F9A44FBD04}">
      <dgm:prSet phldrT="[Text]"/>
      <dgm:spPr/>
      <dgm:t>
        <a:bodyPr/>
        <a:lstStyle/>
        <a:p>
          <a:r>
            <a:rPr lang="en-US" dirty="0"/>
            <a:t>occupancy</a:t>
          </a:r>
        </a:p>
      </dgm:t>
    </dgm:pt>
    <dgm:pt modelId="{87AA815F-7F04-4882-9E2A-CA9BD749E67F}" type="parTrans" cxnId="{BD5B8DDA-14A1-4958-B2B0-4B3D7B672B2C}">
      <dgm:prSet/>
      <dgm:spPr/>
      <dgm:t>
        <a:bodyPr/>
        <a:lstStyle/>
        <a:p>
          <a:endParaRPr lang="en-US"/>
        </a:p>
      </dgm:t>
    </dgm:pt>
    <dgm:pt modelId="{679AC0BB-2933-47C3-8612-3133F04388F1}" type="sibTrans" cxnId="{BD5B8DDA-14A1-4958-B2B0-4B3D7B672B2C}">
      <dgm:prSet/>
      <dgm:spPr/>
      <dgm:t>
        <a:bodyPr/>
        <a:lstStyle/>
        <a:p>
          <a:endParaRPr lang="en-US"/>
        </a:p>
      </dgm:t>
    </dgm:pt>
    <dgm:pt modelId="{BDE30A65-C8FE-4A65-B0E7-DE895B030BEF}">
      <dgm:prSet phldrT="[Text]"/>
      <dgm:spPr/>
      <dgm:t>
        <a:bodyPr/>
        <a:lstStyle/>
        <a:p>
          <a:r>
            <a:rPr lang="en-US" dirty="0"/>
            <a:t>build a temperature prediction model</a:t>
          </a:r>
        </a:p>
      </dgm:t>
    </dgm:pt>
    <dgm:pt modelId="{012A02B9-F083-4EF2-9C44-D6764DC73443}" type="parTrans" cxnId="{D4D8A3EC-D478-4AE4-8976-A4B05172FE71}">
      <dgm:prSet/>
      <dgm:spPr/>
      <dgm:t>
        <a:bodyPr/>
        <a:lstStyle/>
        <a:p>
          <a:endParaRPr lang="en-US"/>
        </a:p>
      </dgm:t>
    </dgm:pt>
    <dgm:pt modelId="{0ABA9EF1-890E-4889-906C-A6A42C1D1145}" type="sibTrans" cxnId="{D4D8A3EC-D478-4AE4-8976-A4B05172FE71}">
      <dgm:prSet/>
      <dgm:spPr/>
      <dgm:t>
        <a:bodyPr/>
        <a:lstStyle/>
        <a:p>
          <a:endParaRPr lang="en-US"/>
        </a:p>
      </dgm:t>
    </dgm:pt>
    <dgm:pt modelId="{2354E128-A8D1-4CB7-B988-7098D5CA203D}" type="pres">
      <dgm:prSet presAssocID="{3ECCF185-6FE2-4BF8-8B1C-3D0F855BCCAC}" presName="Name0" presStyleCnt="0">
        <dgm:presLayoutVars>
          <dgm:chMax val="1"/>
          <dgm:chPref val="1"/>
          <dgm:dir/>
          <dgm:animOne val="branch"/>
          <dgm:animLvl val="lvl"/>
        </dgm:presLayoutVars>
      </dgm:prSet>
      <dgm:spPr/>
    </dgm:pt>
    <dgm:pt modelId="{0BE99191-B19C-4560-90EB-05D5564B15B0}" type="pres">
      <dgm:prSet presAssocID="{2AE281B4-1A11-4804-ADF5-09224217879B}" presName="Parent" presStyleLbl="node0" presStyleIdx="0" presStyleCnt="1">
        <dgm:presLayoutVars>
          <dgm:chMax val="6"/>
          <dgm:chPref val="6"/>
        </dgm:presLayoutVars>
      </dgm:prSet>
      <dgm:spPr/>
    </dgm:pt>
    <dgm:pt modelId="{0BEDB303-7D42-434E-BF69-4F36171D8661}" type="pres">
      <dgm:prSet presAssocID="{0F1FBA84-8A22-49EF-AF46-DFD46CE4BBE4}" presName="Accent1" presStyleCnt="0"/>
      <dgm:spPr/>
    </dgm:pt>
    <dgm:pt modelId="{3673E600-99CE-493E-999E-2D1D143CCF6E}" type="pres">
      <dgm:prSet presAssocID="{0F1FBA84-8A22-49EF-AF46-DFD46CE4BBE4}" presName="Accent" presStyleLbl="bgShp" presStyleIdx="0" presStyleCnt="6"/>
      <dgm:spPr/>
    </dgm:pt>
    <dgm:pt modelId="{DE3A549D-2E65-4D97-8E43-0BE75D12689E}" type="pres">
      <dgm:prSet presAssocID="{0F1FBA84-8A22-49EF-AF46-DFD46CE4BBE4}" presName="Child1" presStyleLbl="node1" presStyleIdx="0" presStyleCnt="6">
        <dgm:presLayoutVars>
          <dgm:chMax val="0"/>
          <dgm:chPref val="0"/>
          <dgm:bulletEnabled val="1"/>
        </dgm:presLayoutVars>
      </dgm:prSet>
      <dgm:spPr/>
    </dgm:pt>
    <dgm:pt modelId="{66AED0F6-D56E-4BEE-B477-44558FFC3FF7}" type="pres">
      <dgm:prSet presAssocID="{2FA04659-9795-4F22-A6A4-5376D3855F0C}" presName="Accent2" presStyleCnt="0"/>
      <dgm:spPr/>
    </dgm:pt>
    <dgm:pt modelId="{FA47D7A2-A00F-4D1C-BBFE-3CBCEA10E301}" type="pres">
      <dgm:prSet presAssocID="{2FA04659-9795-4F22-A6A4-5376D3855F0C}" presName="Accent" presStyleLbl="bgShp" presStyleIdx="1" presStyleCnt="6"/>
      <dgm:spPr/>
    </dgm:pt>
    <dgm:pt modelId="{0212EDD5-DEEA-40AF-9DA8-814806C2ADE8}" type="pres">
      <dgm:prSet presAssocID="{2FA04659-9795-4F22-A6A4-5376D3855F0C}" presName="Child2" presStyleLbl="node1" presStyleIdx="1" presStyleCnt="6">
        <dgm:presLayoutVars>
          <dgm:chMax val="0"/>
          <dgm:chPref val="0"/>
          <dgm:bulletEnabled val="1"/>
        </dgm:presLayoutVars>
      </dgm:prSet>
      <dgm:spPr/>
    </dgm:pt>
    <dgm:pt modelId="{F84DCAF8-16A3-4633-B5D6-32291F587BBC}" type="pres">
      <dgm:prSet presAssocID="{DAE1B9AE-76C9-47DC-A6B8-A3688D969290}" presName="Accent3" presStyleCnt="0"/>
      <dgm:spPr/>
    </dgm:pt>
    <dgm:pt modelId="{F899BA4F-681E-43BB-AF11-8B0FC36BE57D}" type="pres">
      <dgm:prSet presAssocID="{DAE1B9AE-76C9-47DC-A6B8-A3688D969290}" presName="Accent" presStyleLbl="bgShp" presStyleIdx="2" presStyleCnt="6"/>
      <dgm:spPr/>
    </dgm:pt>
    <dgm:pt modelId="{C5FAAE2B-DA53-4304-BEB6-B89E25DB6052}" type="pres">
      <dgm:prSet presAssocID="{DAE1B9AE-76C9-47DC-A6B8-A3688D969290}" presName="Child3" presStyleLbl="node1" presStyleIdx="2" presStyleCnt="6">
        <dgm:presLayoutVars>
          <dgm:chMax val="0"/>
          <dgm:chPref val="0"/>
          <dgm:bulletEnabled val="1"/>
        </dgm:presLayoutVars>
      </dgm:prSet>
      <dgm:spPr/>
    </dgm:pt>
    <dgm:pt modelId="{63C563EA-61F9-4DBB-9E9D-31424A977FD2}" type="pres">
      <dgm:prSet presAssocID="{FFD36610-D608-435F-BBD8-9CD45D1714B6}" presName="Accent4" presStyleCnt="0"/>
      <dgm:spPr/>
    </dgm:pt>
    <dgm:pt modelId="{308E7924-CEF9-4E97-BB27-5606DB1DD148}" type="pres">
      <dgm:prSet presAssocID="{FFD36610-D608-435F-BBD8-9CD45D1714B6}" presName="Accent" presStyleLbl="bgShp" presStyleIdx="3" presStyleCnt="6"/>
      <dgm:spPr/>
    </dgm:pt>
    <dgm:pt modelId="{02337815-BBB8-4576-A6D7-8DD7DBA71B36}" type="pres">
      <dgm:prSet presAssocID="{FFD36610-D608-435F-BBD8-9CD45D1714B6}" presName="Child4" presStyleLbl="node1" presStyleIdx="3" presStyleCnt="6">
        <dgm:presLayoutVars>
          <dgm:chMax val="0"/>
          <dgm:chPref val="0"/>
          <dgm:bulletEnabled val="1"/>
        </dgm:presLayoutVars>
      </dgm:prSet>
      <dgm:spPr/>
    </dgm:pt>
    <dgm:pt modelId="{36671C7B-BCDB-4564-862C-165E32293758}" type="pres">
      <dgm:prSet presAssocID="{80D6D262-7FDF-4C41-9ADE-42F9A44FBD04}" presName="Accent5" presStyleCnt="0"/>
      <dgm:spPr/>
    </dgm:pt>
    <dgm:pt modelId="{FEC68C6B-1C80-412D-8EF0-BFC744183B2C}" type="pres">
      <dgm:prSet presAssocID="{80D6D262-7FDF-4C41-9ADE-42F9A44FBD04}" presName="Accent" presStyleLbl="bgShp" presStyleIdx="4" presStyleCnt="6"/>
      <dgm:spPr/>
    </dgm:pt>
    <dgm:pt modelId="{6E7A3AC9-8826-40AD-9950-1F0C069D415D}" type="pres">
      <dgm:prSet presAssocID="{80D6D262-7FDF-4C41-9ADE-42F9A44FBD04}" presName="Child5" presStyleLbl="node1" presStyleIdx="4" presStyleCnt="6">
        <dgm:presLayoutVars>
          <dgm:chMax val="0"/>
          <dgm:chPref val="0"/>
          <dgm:bulletEnabled val="1"/>
        </dgm:presLayoutVars>
      </dgm:prSet>
      <dgm:spPr/>
    </dgm:pt>
    <dgm:pt modelId="{BBBE9FD4-A9B6-489D-8060-5E2930A3B160}" type="pres">
      <dgm:prSet presAssocID="{BDE30A65-C8FE-4A65-B0E7-DE895B030BEF}" presName="Accent6" presStyleCnt="0"/>
      <dgm:spPr/>
    </dgm:pt>
    <dgm:pt modelId="{68536A05-5E02-4004-9CBB-8A8871E44DDD}" type="pres">
      <dgm:prSet presAssocID="{BDE30A65-C8FE-4A65-B0E7-DE895B030BEF}" presName="Accent" presStyleLbl="bgShp" presStyleIdx="5" presStyleCnt="6"/>
      <dgm:spPr/>
    </dgm:pt>
    <dgm:pt modelId="{2409F669-C9C4-4DF3-9AFB-91C0BB2C0DD6}" type="pres">
      <dgm:prSet presAssocID="{BDE30A65-C8FE-4A65-B0E7-DE895B030BEF}" presName="Child6" presStyleLbl="node1" presStyleIdx="5" presStyleCnt="6">
        <dgm:presLayoutVars>
          <dgm:chMax val="0"/>
          <dgm:chPref val="0"/>
          <dgm:bulletEnabled val="1"/>
        </dgm:presLayoutVars>
      </dgm:prSet>
      <dgm:spPr/>
    </dgm:pt>
  </dgm:ptLst>
  <dgm:cxnLst>
    <dgm:cxn modelId="{247FE819-9F8F-4EDD-8493-CF8FA596CA1B}" type="presOf" srcId="{DAE1B9AE-76C9-47DC-A6B8-A3688D969290}" destId="{C5FAAE2B-DA53-4304-BEB6-B89E25DB6052}" srcOrd="0" destOrd="0" presId="urn:microsoft.com/office/officeart/2011/layout/HexagonRadial"/>
    <dgm:cxn modelId="{F1A8FC37-233D-4870-B727-A883764EE09F}" type="presOf" srcId="{BDE30A65-C8FE-4A65-B0E7-DE895B030BEF}" destId="{2409F669-C9C4-4DF3-9AFB-91C0BB2C0DD6}" srcOrd="0" destOrd="0" presId="urn:microsoft.com/office/officeart/2011/layout/HexagonRadial"/>
    <dgm:cxn modelId="{88E30E39-E388-4755-BE0E-F0DAA890D4DC}" srcId="{2AE281B4-1A11-4804-ADF5-09224217879B}" destId="{FFD36610-D608-435F-BBD8-9CD45D1714B6}" srcOrd="3" destOrd="0" parTransId="{16C69C29-4D33-465D-A82A-C3DDE997E56A}" sibTransId="{63A48079-865F-4F6C-954E-E4CBE4314967}"/>
    <dgm:cxn modelId="{251D8741-D530-455A-9DC9-7E73D3204077}" type="presOf" srcId="{0F1FBA84-8A22-49EF-AF46-DFD46CE4BBE4}" destId="{DE3A549D-2E65-4D97-8E43-0BE75D12689E}" srcOrd="0" destOrd="0" presId="urn:microsoft.com/office/officeart/2011/layout/HexagonRadial"/>
    <dgm:cxn modelId="{E5B96866-E3AA-4BB5-8196-F1E575779254}" type="presOf" srcId="{80D6D262-7FDF-4C41-9ADE-42F9A44FBD04}" destId="{6E7A3AC9-8826-40AD-9950-1F0C069D415D}" srcOrd="0" destOrd="0" presId="urn:microsoft.com/office/officeart/2011/layout/HexagonRadial"/>
    <dgm:cxn modelId="{CDD74972-ACAA-4954-80B6-A46E7D1E2181}" type="presOf" srcId="{2AE281B4-1A11-4804-ADF5-09224217879B}" destId="{0BE99191-B19C-4560-90EB-05D5564B15B0}" srcOrd="0" destOrd="0" presId="urn:microsoft.com/office/officeart/2011/layout/HexagonRadial"/>
    <dgm:cxn modelId="{BF634B7A-CBC3-4FAB-ABA1-40B8CBB0F3F0}" type="presOf" srcId="{2FA04659-9795-4F22-A6A4-5376D3855F0C}" destId="{0212EDD5-DEEA-40AF-9DA8-814806C2ADE8}" srcOrd="0" destOrd="0" presId="urn:microsoft.com/office/officeart/2011/layout/HexagonRadial"/>
    <dgm:cxn modelId="{382EE69C-7B00-48A6-8196-CAB91F6F12A2}" srcId="{3ECCF185-6FE2-4BF8-8B1C-3D0F855BCCAC}" destId="{2AE281B4-1A11-4804-ADF5-09224217879B}" srcOrd="0" destOrd="0" parTransId="{07FBC3B1-90BC-48CB-879B-85CFFECB18BE}" sibTransId="{4280B918-C0E9-4379-9AB8-C0952AB6AB0A}"/>
    <dgm:cxn modelId="{B0C8759F-EF5D-474F-BEC0-E298E978D07E}" srcId="{2AE281B4-1A11-4804-ADF5-09224217879B}" destId="{2FA04659-9795-4F22-A6A4-5376D3855F0C}" srcOrd="1" destOrd="0" parTransId="{005FC782-1343-42EC-BE57-BBA13722E8F8}" sibTransId="{D70090C7-72FD-4766-B52E-53B604CB16CA}"/>
    <dgm:cxn modelId="{F93608B9-BEFA-41C9-9DB5-97B89D7943EE}" srcId="{2AE281B4-1A11-4804-ADF5-09224217879B}" destId="{DAE1B9AE-76C9-47DC-A6B8-A3688D969290}" srcOrd="2" destOrd="0" parTransId="{AF52786A-9979-4056-9517-76BA9EF7945D}" sibTransId="{D0DD882F-0270-433F-A1E6-E8FFD27BC746}"/>
    <dgm:cxn modelId="{8C9CEFC7-6426-4746-92A5-1441F37384E9}" type="presOf" srcId="{FFD36610-D608-435F-BBD8-9CD45D1714B6}" destId="{02337815-BBB8-4576-A6D7-8DD7DBA71B36}" srcOrd="0" destOrd="0" presId="urn:microsoft.com/office/officeart/2011/layout/HexagonRadial"/>
    <dgm:cxn modelId="{BD5B8DDA-14A1-4958-B2B0-4B3D7B672B2C}" srcId="{2AE281B4-1A11-4804-ADF5-09224217879B}" destId="{80D6D262-7FDF-4C41-9ADE-42F9A44FBD04}" srcOrd="4" destOrd="0" parTransId="{87AA815F-7F04-4882-9E2A-CA9BD749E67F}" sibTransId="{679AC0BB-2933-47C3-8612-3133F04388F1}"/>
    <dgm:cxn modelId="{0F1A76E4-A583-46A6-B84D-BD11DD02C9CF}" srcId="{2AE281B4-1A11-4804-ADF5-09224217879B}" destId="{0F1FBA84-8A22-49EF-AF46-DFD46CE4BBE4}" srcOrd="0" destOrd="0" parTransId="{0C8395E6-C5E0-4BC0-8A0D-D05FF86DAF8D}" sibTransId="{C20952D7-7F9E-427A-88A0-E39877773C32}"/>
    <dgm:cxn modelId="{D4D8A3EC-D478-4AE4-8976-A4B05172FE71}" srcId="{2AE281B4-1A11-4804-ADF5-09224217879B}" destId="{BDE30A65-C8FE-4A65-B0E7-DE895B030BEF}" srcOrd="5" destOrd="0" parTransId="{012A02B9-F083-4EF2-9C44-D6764DC73443}" sibTransId="{0ABA9EF1-890E-4889-906C-A6A42C1D1145}"/>
    <dgm:cxn modelId="{5235C2F3-81E6-4E56-9CB0-E51E753C4D81}" type="presOf" srcId="{3ECCF185-6FE2-4BF8-8B1C-3D0F855BCCAC}" destId="{2354E128-A8D1-4CB7-B988-7098D5CA203D}" srcOrd="0" destOrd="0" presId="urn:microsoft.com/office/officeart/2011/layout/HexagonRadial"/>
    <dgm:cxn modelId="{A617F1F7-74E0-417E-8F4F-B11AA38241A7}" type="presParOf" srcId="{2354E128-A8D1-4CB7-B988-7098D5CA203D}" destId="{0BE99191-B19C-4560-90EB-05D5564B15B0}" srcOrd="0" destOrd="0" presId="urn:microsoft.com/office/officeart/2011/layout/HexagonRadial"/>
    <dgm:cxn modelId="{B6ED4887-33FF-441A-9728-2B8D9B2018DC}" type="presParOf" srcId="{2354E128-A8D1-4CB7-B988-7098D5CA203D}" destId="{0BEDB303-7D42-434E-BF69-4F36171D8661}" srcOrd="1" destOrd="0" presId="urn:microsoft.com/office/officeart/2011/layout/HexagonRadial"/>
    <dgm:cxn modelId="{8AF6896A-BA2B-4C62-9DDA-42563FAC6836}" type="presParOf" srcId="{0BEDB303-7D42-434E-BF69-4F36171D8661}" destId="{3673E600-99CE-493E-999E-2D1D143CCF6E}" srcOrd="0" destOrd="0" presId="urn:microsoft.com/office/officeart/2011/layout/HexagonRadial"/>
    <dgm:cxn modelId="{A986AAAB-4BB7-4058-BC7D-9915EEE03D48}" type="presParOf" srcId="{2354E128-A8D1-4CB7-B988-7098D5CA203D}" destId="{DE3A549D-2E65-4D97-8E43-0BE75D12689E}" srcOrd="2" destOrd="0" presId="urn:microsoft.com/office/officeart/2011/layout/HexagonRadial"/>
    <dgm:cxn modelId="{EEE8191E-7357-4E79-8F55-7F53CE9C2A37}" type="presParOf" srcId="{2354E128-A8D1-4CB7-B988-7098D5CA203D}" destId="{66AED0F6-D56E-4BEE-B477-44558FFC3FF7}" srcOrd="3" destOrd="0" presId="urn:microsoft.com/office/officeart/2011/layout/HexagonRadial"/>
    <dgm:cxn modelId="{922B277C-436B-448D-93B5-F4B67651E714}" type="presParOf" srcId="{66AED0F6-D56E-4BEE-B477-44558FFC3FF7}" destId="{FA47D7A2-A00F-4D1C-BBFE-3CBCEA10E301}" srcOrd="0" destOrd="0" presId="urn:microsoft.com/office/officeart/2011/layout/HexagonRadial"/>
    <dgm:cxn modelId="{7F149702-9433-4FB3-9051-8C15795C7318}" type="presParOf" srcId="{2354E128-A8D1-4CB7-B988-7098D5CA203D}" destId="{0212EDD5-DEEA-40AF-9DA8-814806C2ADE8}" srcOrd="4" destOrd="0" presId="urn:microsoft.com/office/officeart/2011/layout/HexagonRadial"/>
    <dgm:cxn modelId="{7667321C-9C92-4434-A47A-DBA54DA04721}" type="presParOf" srcId="{2354E128-A8D1-4CB7-B988-7098D5CA203D}" destId="{F84DCAF8-16A3-4633-B5D6-32291F587BBC}" srcOrd="5" destOrd="0" presId="urn:microsoft.com/office/officeart/2011/layout/HexagonRadial"/>
    <dgm:cxn modelId="{8D2DB148-F0F7-4E91-AC97-6824D9ABF8BE}" type="presParOf" srcId="{F84DCAF8-16A3-4633-B5D6-32291F587BBC}" destId="{F899BA4F-681E-43BB-AF11-8B0FC36BE57D}" srcOrd="0" destOrd="0" presId="urn:microsoft.com/office/officeart/2011/layout/HexagonRadial"/>
    <dgm:cxn modelId="{6ED0BF50-8F4E-4173-9BB2-045DEE139D59}" type="presParOf" srcId="{2354E128-A8D1-4CB7-B988-7098D5CA203D}" destId="{C5FAAE2B-DA53-4304-BEB6-B89E25DB6052}" srcOrd="6" destOrd="0" presId="urn:microsoft.com/office/officeart/2011/layout/HexagonRadial"/>
    <dgm:cxn modelId="{9FB4528C-0F92-4C64-8F2A-77B7F2555983}" type="presParOf" srcId="{2354E128-A8D1-4CB7-B988-7098D5CA203D}" destId="{63C563EA-61F9-4DBB-9E9D-31424A977FD2}" srcOrd="7" destOrd="0" presId="urn:microsoft.com/office/officeart/2011/layout/HexagonRadial"/>
    <dgm:cxn modelId="{E01E8D7B-A3CC-4702-AF06-149E0B8F6F7C}" type="presParOf" srcId="{63C563EA-61F9-4DBB-9E9D-31424A977FD2}" destId="{308E7924-CEF9-4E97-BB27-5606DB1DD148}" srcOrd="0" destOrd="0" presId="urn:microsoft.com/office/officeart/2011/layout/HexagonRadial"/>
    <dgm:cxn modelId="{0A4331A3-56A8-44F2-B5E8-C4C742D6EC9B}" type="presParOf" srcId="{2354E128-A8D1-4CB7-B988-7098D5CA203D}" destId="{02337815-BBB8-4576-A6D7-8DD7DBA71B36}" srcOrd="8" destOrd="0" presId="urn:microsoft.com/office/officeart/2011/layout/HexagonRadial"/>
    <dgm:cxn modelId="{E548FDDA-C31D-4236-9DC5-408F1A62171F}" type="presParOf" srcId="{2354E128-A8D1-4CB7-B988-7098D5CA203D}" destId="{36671C7B-BCDB-4564-862C-165E32293758}" srcOrd="9" destOrd="0" presId="urn:microsoft.com/office/officeart/2011/layout/HexagonRadial"/>
    <dgm:cxn modelId="{A4623FA6-B59B-468F-9B02-46E87993EC15}" type="presParOf" srcId="{36671C7B-BCDB-4564-862C-165E32293758}" destId="{FEC68C6B-1C80-412D-8EF0-BFC744183B2C}" srcOrd="0" destOrd="0" presId="urn:microsoft.com/office/officeart/2011/layout/HexagonRadial"/>
    <dgm:cxn modelId="{B5608C8A-5CD6-4390-A9F4-67A295021188}" type="presParOf" srcId="{2354E128-A8D1-4CB7-B988-7098D5CA203D}" destId="{6E7A3AC9-8826-40AD-9950-1F0C069D415D}" srcOrd="10" destOrd="0" presId="urn:microsoft.com/office/officeart/2011/layout/HexagonRadial"/>
    <dgm:cxn modelId="{3A33D531-23FE-483E-A2D9-4AC8698D4906}" type="presParOf" srcId="{2354E128-A8D1-4CB7-B988-7098D5CA203D}" destId="{BBBE9FD4-A9B6-489D-8060-5E2930A3B160}" srcOrd="11" destOrd="0" presId="urn:microsoft.com/office/officeart/2011/layout/HexagonRadial"/>
    <dgm:cxn modelId="{342FE041-2A68-4680-B64A-B67E94BC386C}" type="presParOf" srcId="{BBBE9FD4-A9B6-489D-8060-5E2930A3B160}" destId="{68536A05-5E02-4004-9CBB-8A8871E44DDD}" srcOrd="0" destOrd="0" presId="urn:microsoft.com/office/officeart/2011/layout/HexagonRadial"/>
    <dgm:cxn modelId="{ADAA01CF-7F05-459A-AEBB-5F75DE88BD60}" type="presParOf" srcId="{2354E128-A8D1-4CB7-B988-7098D5CA203D}" destId="{2409F669-C9C4-4DF3-9AFB-91C0BB2C0DD6}" srcOrd="12" destOrd="0" presId="urn:microsoft.com/office/officeart/2011/layout/HexagonRadial"/>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DE6D10-DC87-4205-8F2B-52D3639C4DBF}">
      <dsp:nvSpPr>
        <dsp:cNvPr id="0" name=""/>
        <dsp:cNvSpPr/>
      </dsp:nvSpPr>
      <dsp:spPr>
        <a:xfrm rot="5400000">
          <a:off x="-176410" y="178091"/>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1</a:t>
          </a:r>
        </a:p>
      </dsp:txBody>
      <dsp:txXfrm rot="-5400000">
        <a:off x="1" y="413305"/>
        <a:ext cx="823250" cy="352822"/>
      </dsp:txXfrm>
    </dsp:sp>
    <dsp:sp modelId="{3F94B2CB-0D72-41E2-BFCA-02D5F13910FA}">
      <dsp:nvSpPr>
        <dsp:cNvPr id="0" name=""/>
        <dsp:cNvSpPr/>
      </dsp:nvSpPr>
      <dsp:spPr>
        <a:xfrm rot="5400000">
          <a:off x="4388830" y="-3563899"/>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Data sources</a:t>
          </a:r>
        </a:p>
      </dsp:txBody>
      <dsp:txXfrm rot="-5400000">
        <a:off x="823251" y="38997"/>
        <a:ext cx="7858289" cy="689813"/>
      </dsp:txXfrm>
    </dsp:sp>
    <dsp:sp modelId="{79378E72-18D3-4610-B533-19A330F4C5D9}">
      <dsp:nvSpPr>
        <dsp:cNvPr id="0" name=""/>
        <dsp:cNvSpPr/>
      </dsp:nvSpPr>
      <dsp:spPr>
        <a:xfrm rot="5400000">
          <a:off x="-176410" y="1237899"/>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2</a:t>
          </a:r>
        </a:p>
      </dsp:txBody>
      <dsp:txXfrm rot="-5400000">
        <a:off x="1" y="1473113"/>
        <a:ext cx="823250" cy="352822"/>
      </dsp:txXfrm>
    </dsp:sp>
    <dsp:sp modelId="{5E31B8C3-D8AC-45D2-811C-A8DB1FD1FB5E}">
      <dsp:nvSpPr>
        <dsp:cNvPr id="0" name=""/>
        <dsp:cNvSpPr/>
      </dsp:nvSpPr>
      <dsp:spPr>
        <a:xfrm rot="5400000">
          <a:off x="4388830" y="-2504091"/>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Real-time action</a:t>
          </a:r>
        </a:p>
      </dsp:txBody>
      <dsp:txXfrm rot="-5400000">
        <a:off x="823251" y="1098805"/>
        <a:ext cx="7858289" cy="689813"/>
      </dsp:txXfrm>
    </dsp:sp>
    <dsp:sp modelId="{E2B3C2EF-5CB8-4EDA-AFEA-500EFB93C60B}">
      <dsp:nvSpPr>
        <dsp:cNvPr id="0" name=""/>
        <dsp:cNvSpPr/>
      </dsp:nvSpPr>
      <dsp:spPr>
        <a:xfrm rot="5400000">
          <a:off x="-176410" y="2297707"/>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3</a:t>
          </a:r>
        </a:p>
      </dsp:txBody>
      <dsp:txXfrm rot="-5400000">
        <a:off x="1" y="2532921"/>
        <a:ext cx="823250" cy="352822"/>
      </dsp:txXfrm>
    </dsp:sp>
    <dsp:sp modelId="{C469C81C-7798-4576-A2A1-50FB433E2DFF}">
      <dsp:nvSpPr>
        <dsp:cNvPr id="0" name=""/>
        <dsp:cNvSpPr/>
      </dsp:nvSpPr>
      <dsp:spPr>
        <a:xfrm rot="5400000">
          <a:off x="4388830" y="-1444282"/>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Data ingestion</a:t>
          </a:r>
        </a:p>
      </dsp:txBody>
      <dsp:txXfrm rot="-5400000">
        <a:off x="823251" y="2158614"/>
        <a:ext cx="7858289" cy="689813"/>
      </dsp:txXfrm>
    </dsp:sp>
    <dsp:sp modelId="{97164A5D-5FBB-4704-BE8B-8DFC42DD87E8}">
      <dsp:nvSpPr>
        <dsp:cNvPr id="0" name=""/>
        <dsp:cNvSpPr/>
      </dsp:nvSpPr>
      <dsp:spPr>
        <a:xfrm rot="5400000">
          <a:off x="-176410" y="3357515"/>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4 </a:t>
          </a:r>
        </a:p>
      </dsp:txBody>
      <dsp:txXfrm rot="-5400000">
        <a:off x="1" y="3592729"/>
        <a:ext cx="823250" cy="352822"/>
      </dsp:txXfrm>
    </dsp:sp>
    <dsp:sp modelId="{23BEF07D-304A-4251-A73A-AD9FF137CF91}">
      <dsp:nvSpPr>
        <dsp:cNvPr id="0" name=""/>
        <dsp:cNvSpPr/>
      </dsp:nvSpPr>
      <dsp:spPr>
        <a:xfrm rot="5400000">
          <a:off x="4388830" y="-384474"/>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Data processing</a:t>
          </a:r>
        </a:p>
      </dsp:txBody>
      <dsp:txXfrm rot="-5400000">
        <a:off x="823251" y="3218422"/>
        <a:ext cx="7858289" cy="689813"/>
      </dsp:txXfrm>
    </dsp:sp>
    <dsp:sp modelId="{3FA79521-A038-4E64-9F6F-62C3433DE2E7}">
      <dsp:nvSpPr>
        <dsp:cNvPr id="0" name=""/>
        <dsp:cNvSpPr/>
      </dsp:nvSpPr>
      <dsp:spPr>
        <a:xfrm rot="5400000">
          <a:off x="-176410" y="4417324"/>
          <a:ext cx="1176072" cy="8232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Step 5</a:t>
          </a:r>
          <a:endParaRPr lang="en-US" sz="2400" kern="1200" dirty="0"/>
        </a:p>
      </dsp:txBody>
      <dsp:txXfrm rot="-5400000">
        <a:off x="1" y="4652538"/>
        <a:ext cx="823250" cy="352822"/>
      </dsp:txXfrm>
    </dsp:sp>
    <dsp:sp modelId="{7E695652-EE9F-46D0-8511-8E982A0181DB}">
      <dsp:nvSpPr>
        <dsp:cNvPr id="0" name=""/>
        <dsp:cNvSpPr/>
      </dsp:nvSpPr>
      <dsp:spPr>
        <a:xfrm rot="5400000">
          <a:off x="4388830" y="675333"/>
          <a:ext cx="764447" cy="789560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Take action</a:t>
          </a:r>
        </a:p>
      </dsp:txBody>
      <dsp:txXfrm rot="-5400000">
        <a:off x="823251" y="4278230"/>
        <a:ext cx="7858289" cy="6898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53380A-FF7A-4992-94D3-5E6D18496CBB}">
      <dsp:nvSpPr>
        <dsp:cNvPr id="0" name=""/>
        <dsp:cNvSpPr/>
      </dsp:nvSpPr>
      <dsp:spPr>
        <a:xfrm>
          <a:off x="4308888" y="1944040"/>
          <a:ext cx="1476947" cy="1476947"/>
        </a:xfrm>
        <a:prstGeom prst="ellipse">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Data sources</a:t>
          </a:r>
        </a:p>
      </dsp:txBody>
      <dsp:txXfrm>
        <a:off x="4525182" y="2160334"/>
        <a:ext cx="1044359" cy="1044359"/>
      </dsp:txXfrm>
    </dsp:sp>
    <dsp:sp modelId="{800CA320-B00A-4E23-965B-0BCFB4F78E40}">
      <dsp:nvSpPr>
        <dsp:cNvPr id="0" name=""/>
        <dsp:cNvSpPr/>
      </dsp:nvSpPr>
      <dsp:spPr>
        <a:xfrm rot="16200000">
          <a:off x="4824142" y="1707652"/>
          <a:ext cx="446439" cy="26335"/>
        </a:xfrm>
        <a:custGeom>
          <a:avLst/>
          <a:gdLst/>
          <a:ahLst/>
          <a:cxnLst/>
          <a:rect l="0" t="0" r="0" b="0"/>
          <a:pathLst>
            <a:path>
              <a:moveTo>
                <a:pt x="0" y="13167"/>
              </a:moveTo>
              <a:lnTo>
                <a:pt x="446439" y="13167"/>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36201" y="1709659"/>
        <a:ext cx="22321" cy="22321"/>
      </dsp:txXfrm>
    </dsp:sp>
    <dsp:sp modelId="{0C4F55AB-A179-4B42-8A65-79C3174B5D37}">
      <dsp:nvSpPr>
        <dsp:cNvPr id="0" name=""/>
        <dsp:cNvSpPr/>
      </dsp:nvSpPr>
      <dsp:spPr>
        <a:xfrm>
          <a:off x="4308888" y="20652"/>
          <a:ext cx="1476947" cy="1476947"/>
        </a:xfrm>
        <a:prstGeom prst="ellipse">
          <a:avLst/>
        </a:prstGeom>
        <a:solidFill>
          <a:schemeClr val="accent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Data capture</a:t>
          </a:r>
        </a:p>
      </dsp:txBody>
      <dsp:txXfrm>
        <a:off x="4525182" y="236946"/>
        <a:ext cx="1044359" cy="1044359"/>
      </dsp:txXfrm>
    </dsp:sp>
    <dsp:sp modelId="{F9C600FD-2D97-41FD-8F97-1A841CBF03A5}">
      <dsp:nvSpPr>
        <dsp:cNvPr id="0" name=""/>
        <dsp:cNvSpPr/>
      </dsp:nvSpPr>
      <dsp:spPr>
        <a:xfrm>
          <a:off x="5785835" y="2669346"/>
          <a:ext cx="446439" cy="26335"/>
        </a:xfrm>
        <a:custGeom>
          <a:avLst/>
          <a:gdLst/>
          <a:ahLst/>
          <a:cxnLst/>
          <a:rect l="0" t="0" r="0" b="0"/>
          <a:pathLst>
            <a:path>
              <a:moveTo>
                <a:pt x="0" y="13167"/>
              </a:moveTo>
              <a:lnTo>
                <a:pt x="446439" y="13167"/>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997894" y="2671353"/>
        <a:ext cx="22321" cy="22321"/>
      </dsp:txXfrm>
    </dsp:sp>
    <dsp:sp modelId="{DC8FA101-DE89-4AEE-8D1B-21CD1F9B6D8A}">
      <dsp:nvSpPr>
        <dsp:cNvPr id="0" name=""/>
        <dsp:cNvSpPr/>
      </dsp:nvSpPr>
      <dsp:spPr>
        <a:xfrm>
          <a:off x="6232275" y="1944040"/>
          <a:ext cx="1476947" cy="1476947"/>
        </a:xfrm>
        <a:prstGeom prst="ellipse">
          <a:avLst/>
        </a:prstGeom>
        <a:solidFill>
          <a:schemeClr val="accent2">
            <a:hueOff val="777225"/>
            <a:satOff val="48"/>
            <a:lumOff val="817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Connectivity</a:t>
          </a:r>
        </a:p>
      </dsp:txBody>
      <dsp:txXfrm>
        <a:off x="6448569" y="2160334"/>
        <a:ext cx="1044359" cy="1044359"/>
      </dsp:txXfrm>
    </dsp:sp>
    <dsp:sp modelId="{73D72853-A6AF-4E64-928C-676CCFF02837}">
      <dsp:nvSpPr>
        <dsp:cNvPr id="0" name=""/>
        <dsp:cNvSpPr/>
      </dsp:nvSpPr>
      <dsp:spPr>
        <a:xfrm rot="5400000">
          <a:off x="4824142" y="3631039"/>
          <a:ext cx="446439" cy="26335"/>
        </a:xfrm>
        <a:custGeom>
          <a:avLst/>
          <a:gdLst/>
          <a:ahLst/>
          <a:cxnLst/>
          <a:rect l="0" t="0" r="0" b="0"/>
          <a:pathLst>
            <a:path>
              <a:moveTo>
                <a:pt x="0" y="13167"/>
              </a:moveTo>
              <a:lnTo>
                <a:pt x="446439" y="13167"/>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36201" y="3633046"/>
        <a:ext cx="22321" cy="22321"/>
      </dsp:txXfrm>
    </dsp:sp>
    <dsp:sp modelId="{E339B4DB-EE79-4D1F-AD6B-262DAD50B7DB}">
      <dsp:nvSpPr>
        <dsp:cNvPr id="0" name=""/>
        <dsp:cNvSpPr/>
      </dsp:nvSpPr>
      <dsp:spPr>
        <a:xfrm>
          <a:off x="4308888" y="3867427"/>
          <a:ext cx="1476947" cy="1476947"/>
        </a:xfrm>
        <a:prstGeom prst="ellipse">
          <a:avLst/>
        </a:prstGeom>
        <a:solidFill>
          <a:schemeClr val="accent2">
            <a:hueOff val="1554451"/>
            <a:satOff val="96"/>
            <a:lumOff val="1634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Data format, structure</a:t>
          </a:r>
        </a:p>
      </dsp:txBody>
      <dsp:txXfrm>
        <a:off x="4525182" y="4083721"/>
        <a:ext cx="1044359" cy="1044359"/>
      </dsp:txXfrm>
    </dsp:sp>
    <dsp:sp modelId="{CCC8116E-CA73-4143-A2E7-1629E95CDA9F}">
      <dsp:nvSpPr>
        <dsp:cNvPr id="0" name=""/>
        <dsp:cNvSpPr/>
      </dsp:nvSpPr>
      <dsp:spPr>
        <a:xfrm rot="10800000">
          <a:off x="3862448" y="2669346"/>
          <a:ext cx="446439" cy="26335"/>
        </a:xfrm>
        <a:custGeom>
          <a:avLst/>
          <a:gdLst/>
          <a:ahLst/>
          <a:cxnLst/>
          <a:rect l="0" t="0" r="0" b="0"/>
          <a:pathLst>
            <a:path>
              <a:moveTo>
                <a:pt x="0" y="13167"/>
              </a:moveTo>
              <a:lnTo>
                <a:pt x="446439" y="13167"/>
              </a:lnTo>
            </a:path>
          </a:pathLst>
        </a:custGeom>
        <a:noFill/>
        <a:ln w="12700" cap="flat" cmpd="sng" algn="ctr">
          <a:solidFill>
            <a:schemeClr val="accent3">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rot="10800000">
        <a:off x="4074507" y="2671353"/>
        <a:ext cx="22321" cy="22321"/>
      </dsp:txXfrm>
    </dsp:sp>
    <dsp:sp modelId="{9ABCF52C-50AC-4C0C-8C54-0792C6161D60}">
      <dsp:nvSpPr>
        <dsp:cNvPr id="0" name=""/>
        <dsp:cNvSpPr/>
      </dsp:nvSpPr>
      <dsp:spPr>
        <a:xfrm>
          <a:off x="2385500" y="1944040"/>
          <a:ext cx="1476947" cy="1476947"/>
        </a:xfrm>
        <a:prstGeom prst="ellipse">
          <a:avLst/>
        </a:prstGeom>
        <a:solidFill>
          <a:schemeClr val="accent2">
            <a:hueOff val="2331676"/>
            <a:satOff val="144"/>
            <a:lumOff val="2451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Security</a:t>
          </a:r>
        </a:p>
      </dsp:txBody>
      <dsp:txXfrm>
        <a:off x="2601794" y="2160334"/>
        <a:ext cx="1044359" cy="104435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99191-B19C-4560-90EB-05D5564B15B0}">
      <dsp:nvSpPr>
        <dsp:cNvPr id="0" name=""/>
        <dsp:cNvSpPr/>
      </dsp:nvSpPr>
      <dsp:spPr>
        <a:xfrm>
          <a:off x="2952810" y="1748061"/>
          <a:ext cx="2221862" cy="1922000"/>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Temperature data</a:t>
          </a:r>
        </a:p>
      </dsp:txBody>
      <dsp:txXfrm>
        <a:off x="3321004" y="2066563"/>
        <a:ext cx="1485474" cy="1284996"/>
      </dsp:txXfrm>
    </dsp:sp>
    <dsp:sp modelId="{FA47D7A2-A00F-4D1C-BBFE-3CBCEA10E301}">
      <dsp:nvSpPr>
        <dsp:cNvPr id="0" name=""/>
        <dsp:cNvSpPr/>
      </dsp:nvSpPr>
      <dsp:spPr>
        <a:xfrm>
          <a:off x="4344123" y="828514"/>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E3A549D-2E65-4D97-8E43-0BE75D12689E}">
      <dsp:nvSpPr>
        <dsp:cNvPr id="0" name=""/>
        <dsp:cNvSpPr/>
      </dsp:nvSpPr>
      <dsp:spPr>
        <a:xfrm>
          <a:off x="3157476" y="0"/>
          <a:ext cx="1820800" cy="1575206"/>
        </a:xfrm>
        <a:prstGeom prst="hexagon">
          <a:avLst>
            <a:gd name="adj" fmla="val 28570"/>
            <a:gd name="vf" fmla="val 11547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by bays, floor, building &amp; campus</a:t>
          </a:r>
        </a:p>
      </dsp:txBody>
      <dsp:txXfrm>
        <a:off x="3459221" y="261045"/>
        <a:ext cx="1217310" cy="1053116"/>
      </dsp:txXfrm>
    </dsp:sp>
    <dsp:sp modelId="{F899BA4F-681E-43BB-AF11-8B0FC36BE57D}">
      <dsp:nvSpPr>
        <dsp:cNvPr id="0" name=""/>
        <dsp:cNvSpPr/>
      </dsp:nvSpPr>
      <dsp:spPr>
        <a:xfrm>
          <a:off x="5322486" y="2178845"/>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12EDD5-DEEA-40AF-9DA8-814806C2ADE8}">
      <dsp:nvSpPr>
        <dsp:cNvPr id="0" name=""/>
        <dsp:cNvSpPr/>
      </dsp:nvSpPr>
      <dsp:spPr>
        <a:xfrm>
          <a:off x="4827361" y="968857"/>
          <a:ext cx="1820800" cy="1575206"/>
        </a:xfrm>
        <a:prstGeom prst="hexagon">
          <a:avLst>
            <a:gd name="adj" fmla="val 28570"/>
            <a:gd name="vf" fmla="val 11547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captured every half hour</a:t>
          </a:r>
        </a:p>
      </dsp:txBody>
      <dsp:txXfrm>
        <a:off x="5129106" y="1229902"/>
        <a:ext cx="1217310" cy="1053116"/>
      </dsp:txXfrm>
    </dsp:sp>
    <dsp:sp modelId="{308E7924-CEF9-4E97-BB27-5606DB1DD148}">
      <dsp:nvSpPr>
        <dsp:cNvPr id="0" name=""/>
        <dsp:cNvSpPr/>
      </dsp:nvSpPr>
      <dsp:spPr>
        <a:xfrm>
          <a:off x="4642852" y="3703116"/>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5FAAE2B-DA53-4304-BEB6-B89E25DB6052}">
      <dsp:nvSpPr>
        <dsp:cNvPr id="0" name=""/>
        <dsp:cNvSpPr/>
      </dsp:nvSpPr>
      <dsp:spPr>
        <a:xfrm>
          <a:off x="4827361" y="2873518"/>
          <a:ext cx="1820800" cy="1575206"/>
        </a:xfrm>
        <a:prstGeom prst="hexagon">
          <a:avLst>
            <a:gd name="adj" fmla="val 28570"/>
            <a:gd name="vf" fmla="val 11547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manually triggered</a:t>
          </a:r>
        </a:p>
      </dsp:txBody>
      <dsp:txXfrm>
        <a:off x="5129106" y="3134563"/>
        <a:ext cx="1217310" cy="1053116"/>
      </dsp:txXfrm>
    </dsp:sp>
    <dsp:sp modelId="{FEC68C6B-1C80-412D-8EF0-BFC744183B2C}">
      <dsp:nvSpPr>
        <dsp:cNvPr id="0" name=""/>
        <dsp:cNvSpPr/>
      </dsp:nvSpPr>
      <dsp:spPr>
        <a:xfrm>
          <a:off x="2956945" y="3861341"/>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337815-BBB8-4576-A6D7-8DD7DBA71B36}">
      <dsp:nvSpPr>
        <dsp:cNvPr id="0" name=""/>
        <dsp:cNvSpPr/>
      </dsp:nvSpPr>
      <dsp:spPr>
        <a:xfrm>
          <a:off x="3157476" y="3843459"/>
          <a:ext cx="1820800" cy="1575206"/>
        </a:xfrm>
        <a:prstGeom prst="hexagon">
          <a:avLst>
            <a:gd name="adj" fmla="val 28570"/>
            <a:gd name="vf" fmla="val 11547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external weather details</a:t>
          </a:r>
        </a:p>
      </dsp:txBody>
      <dsp:txXfrm>
        <a:off x="3459221" y="4104504"/>
        <a:ext cx="1217310" cy="1053116"/>
      </dsp:txXfrm>
    </dsp:sp>
    <dsp:sp modelId="{68536A05-5E02-4004-9CBB-8A8871E44DDD}">
      <dsp:nvSpPr>
        <dsp:cNvPr id="0" name=""/>
        <dsp:cNvSpPr/>
      </dsp:nvSpPr>
      <dsp:spPr>
        <a:xfrm>
          <a:off x="1962559" y="2511551"/>
          <a:ext cx="838302" cy="722308"/>
        </a:xfrm>
        <a:prstGeom prst="hexagon">
          <a:avLst>
            <a:gd name="adj" fmla="val 28900"/>
            <a:gd name="vf" fmla="val 11547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7A3AC9-8826-40AD-9950-1F0C069D415D}">
      <dsp:nvSpPr>
        <dsp:cNvPr id="0" name=""/>
        <dsp:cNvSpPr/>
      </dsp:nvSpPr>
      <dsp:spPr>
        <a:xfrm>
          <a:off x="1479838" y="2874602"/>
          <a:ext cx="1820800" cy="1575206"/>
        </a:xfrm>
        <a:prstGeom prst="hexagon">
          <a:avLst>
            <a:gd name="adj" fmla="val 28570"/>
            <a:gd name="vf" fmla="val 11547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occupancy</a:t>
          </a:r>
        </a:p>
      </dsp:txBody>
      <dsp:txXfrm>
        <a:off x="1781583" y="3135647"/>
        <a:ext cx="1217310" cy="1053116"/>
      </dsp:txXfrm>
    </dsp:sp>
    <dsp:sp modelId="{2409F669-C9C4-4DF3-9AFB-91C0BB2C0DD6}">
      <dsp:nvSpPr>
        <dsp:cNvPr id="0" name=""/>
        <dsp:cNvSpPr/>
      </dsp:nvSpPr>
      <dsp:spPr>
        <a:xfrm>
          <a:off x="1479838" y="966690"/>
          <a:ext cx="1820800" cy="1575206"/>
        </a:xfrm>
        <a:prstGeom prst="hexagon">
          <a:avLst>
            <a:gd name="adj" fmla="val 28570"/>
            <a:gd name="vf" fmla="val 11547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build a temperature prediction model</a:t>
          </a:r>
        </a:p>
      </dsp:txBody>
      <dsp:txXfrm>
        <a:off x="1781583" y="1227735"/>
        <a:ext cx="1217310" cy="1053116"/>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3" Type="http://schemas.openxmlformats.org/officeDocument/2006/relationships/image" Target="../media/image34.wmf"/><Relationship Id="rId2" Type="http://schemas.openxmlformats.org/officeDocument/2006/relationships/image" Target="../media/image33.wmf"/><Relationship Id="rId1" Type="http://schemas.openxmlformats.org/officeDocument/2006/relationships/image" Target="../media/image32.wmf"/><Relationship Id="rId4" Type="http://schemas.openxmlformats.org/officeDocument/2006/relationships/image" Target="../media/image35.wmf"/></Relationships>
</file>

<file path=ppt/media/image1.png>
</file>

<file path=ppt/media/image10.jpeg>
</file>

<file path=ppt/media/image16.png>
</file>

<file path=ppt/media/image2.png>
</file>

<file path=ppt/media/image22.png>
</file>

<file path=ppt/media/image23.png>
</file>

<file path=ppt/media/image24.png>
</file>

<file path=ppt/media/image3.png>
</file>

<file path=ppt/media/image32.wmf>
</file>

<file path=ppt/media/image33.wmf>
</file>

<file path=ppt/media/image34.wmf>
</file>

<file path=ppt/media/image35.wmf>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6F6A2E-436B-9E49-8F98-B0A0C095E2A5}" type="datetimeFigureOut">
              <a:rPr lang="en-US" smtClean="0"/>
              <a:t>11/17/2017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A47360-A05E-7647-BF98-10F527ED39B1}" type="slidenum">
              <a:rPr lang="en-US" smtClean="0"/>
              <a:t>‹#›</a:t>
            </a:fld>
            <a:endParaRPr lang="en-US"/>
          </a:p>
        </p:txBody>
      </p:sp>
    </p:spTree>
    <p:extLst>
      <p:ext uri="{BB962C8B-B14F-4D97-AF65-F5344CB8AC3E}">
        <p14:creationId xmlns:p14="http://schemas.microsoft.com/office/powerpoint/2010/main" val="264185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1</a:t>
            </a:fld>
            <a:endParaRPr lang="en-US"/>
          </a:p>
        </p:txBody>
      </p:sp>
    </p:spTree>
    <p:extLst>
      <p:ext uri="{BB962C8B-B14F-4D97-AF65-F5344CB8AC3E}">
        <p14:creationId xmlns:p14="http://schemas.microsoft.com/office/powerpoint/2010/main" val="41947733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http://www.yole.fr/iso_upload/Samples/Yole_IoT_June_2014_Sample.pdf</a:t>
            </a:r>
          </a:p>
          <a:p>
            <a:r>
              <a:rPr lang="en-US" dirty="0" err="1"/>
              <a:t>Thermisters</a:t>
            </a:r>
            <a:r>
              <a:rPr lang="en-US" dirty="0"/>
              <a:t>, IR sensors, semiconductors, Thermometers, Resistors … </a:t>
            </a:r>
          </a:p>
          <a:p>
            <a:endParaRPr lang="en-US" dirty="0"/>
          </a:p>
          <a:p>
            <a:r>
              <a:rPr lang="en-US" dirty="0"/>
              <a:t>https://www.sensirion.com/products/humidity-sensors/humidity-temperature-sensor-sht2x-digital-i2c-accurate/</a:t>
            </a:r>
          </a:p>
          <a:p>
            <a:endParaRPr lang="en-US" dirty="0"/>
          </a:p>
          <a:p>
            <a:r>
              <a:rPr lang="en-US" dirty="0"/>
              <a:t>We generally have a home automation systems: </a:t>
            </a:r>
            <a:r>
              <a:rPr lang="en-US" dirty="0" err="1"/>
              <a:t>Nextlabs</a:t>
            </a:r>
            <a:r>
              <a:rPr lang="en-US" dirty="0"/>
              <a:t>, Honeywell … </a:t>
            </a:r>
          </a:p>
          <a:p>
            <a:endParaRPr lang="en-US" dirty="0"/>
          </a:p>
          <a:p>
            <a:endParaRPr lang="en-US" dirty="0"/>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569684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http://www.yole.fr/iso_upload/Samples/Yole_IoT_June_2014_Sample.pdf</a:t>
            </a:r>
          </a:p>
          <a:p>
            <a:r>
              <a:rPr lang="en-US" dirty="0" err="1"/>
              <a:t>Thermisters</a:t>
            </a:r>
            <a:r>
              <a:rPr lang="en-US" dirty="0"/>
              <a:t>, IR sensors, semiconductors, Thermometers, Resistors …  </a:t>
            </a:r>
          </a:p>
          <a:p>
            <a:endParaRPr lang="en-US" dirty="0"/>
          </a:p>
          <a:p>
            <a:r>
              <a:rPr lang="en-US" dirty="0"/>
              <a:t>Read and explain the appoints above. </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https://www.sensirion.com/products/humidity-sensors/humidity-temperature-sensor-sht2x-digital-i2c-accurate/</a:t>
            </a:r>
          </a:p>
          <a:p>
            <a:endParaRPr lang="en-US" dirty="0"/>
          </a:p>
          <a:p>
            <a:endParaRPr lang="en-US" dirty="0"/>
          </a:p>
          <a:p>
            <a:r>
              <a:rPr lang="en-US" dirty="0"/>
              <a:t>We generally have a home automation systems: </a:t>
            </a:r>
            <a:r>
              <a:rPr lang="en-US" dirty="0" err="1"/>
              <a:t>Nextlabs</a:t>
            </a:r>
            <a:r>
              <a:rPr lang="en-US" dirty="0"/>
              <a:t>, Honeywell … </a:t>
            </a:r>
          </a:p>
          <a:p>
            <a:endParaRPr lang="en-US" dirty="0"/>
          </a:p>
          <a:p>
            <a:endParaRPr lang="en-US" dirty="0"/>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025481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make some assumptions</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470824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13</a:t>
            </a:fld>
            <a:endParaRPr lang="en-US"/>
          </a:p>
        </p:txBody>
      </p:sp>
    </p:spTree>
    <p:extLst>
      <p:ext uri="{BB962C8B-B14F-4D97-AF65-F5344CB8AC3E}">
        <p14:creationId xmlns:p14="http://schemas.microsoft.com/office/powerpoint/2010/main" val="29361878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14</a:t>
            </a:fld>
            <a:endParaRPr lang="en-US"/>
          </a:p>
        </p:txBody>
      </p:sp>
    </p:spTree>
    <p:extLst>
      <p:ext uri="{BB962C8B-B14F-4D97-AF65-F5344CB8AC3E}">
        <p14:creationId xmlns:p14="http://schemas.microsoft.com/office/powerpoint/2010/main" val="29219303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15</a:t>
            </a:fld>
            <a:endParaRPr lang="en-US"/>
          </a:p>
        </p:txBody>
      </p:sp>
    </p:spTree>
    <p:extLst>
      <p:ext uri="{BB962C8B-B14F-4D97-AF65-F5344CB8AC3E}">
        <p14:creationId xmlns:p14="http://schemas.microsoft.com/office/powerpoint/2010/main" val="1867015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5968756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a:t>
            </a:r>
            <a:r>
              <a:rPr lang="en-US" baseline="0" dirty="0"/>
              <a:t> depends on how far apart our buildings our, we could have a gateway for a group of buildings, or for all buildings or for each building. Assuming they are disparately located, in our scenario we will go with one gateway for each building.</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8256319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4103296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132095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get down to business… this is what is IoT …everything we know.. And we will spend next one hour picking one of every component discussing stuff. </a:t>
            </a:r>
          </a:p>
          <a:p>
            <a:endParaRPr lang="en-US" dirty="0"/>
          </a:p>
          <a:p>
            <a:r>
              <a:rPr lang="en-US" dirty="0"/>
              <a:t>Pause…</a:t>
            </a:r>
          </a:p>
          <a:p>
            <a:endParaRPr lang="en-US" dirty="0"/>
          </a:p>
          <a:p>
            <a:r>
              <a:rPr lang="en-US" dirty="0"/>
              <a:t>Add protocol details, </a:t>
            </a:r>
          </a:p>
          <a:p>
            <a:endParaRPr lang="en-US" dirty="0"/>
          </a:p>
          <a:p>
            <a:endParaRPr lang="en-US" dirty="0"/>
          </a:p>
          <a:p>
            <a:r>
              <a:rPr lang="en-US" dirty="0" err="1"/>
              <a:t>Naa</a:t>
            </a:r>
            <a:r>
              <a:rPr lang="en-US" dirty="0"/>
              <a:t>… I was just scaring you! Let’s start with this.. (change slide)</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4559003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20</a:t>
            </a:fld>
            <a:endParaRPr lang="en-US"/>
          </a:p>
        </p:txBody>
      </p:sp>
    </p:spTree>
    <p:extLst>
      <p:ext uri="{BB962C8B-B14F-4D97-AF65-F5344CB8AC3E}">
        <p14:creationId xmlns:p14="http://schemas.microsoft.com/office/powerpoint/2010/main" val="25971237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21</a:t>
            </a:fld>
            <a:endParaRPr lang="en-US"/>
          </a:p>
        </p:txBody>
      </p:sp>
    </p:spTree>
    <p:extLst>
      <p:ext uri="{BB962C8B-B14F-4D97-AF65-F5344CB8AC3E}">
        <p14:creationId xmlns:p14="http://schemas.microsoft.com/office/powerpoint/2010/main" val="34464218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Fill this</a:t>
            </a:r>
            <a:r>
              <a:rPr lang="en-US" baseline="0" dirty="0"/>
              <a:t> with a table that has the following calculations:</a:t>
            </a:r>
          </a:p>
          <a:p>
            <a:endParaRPr lang="en-US" baseline="0" dirty="0"/>
          </a:p>
          <a:p>
            <a:r>
              <a:rPr lang="en-US" baseline="0" dirty="0"/>
              <a:t>Columns: Scenario, Frequency, message </a:t>
            </a:r>
            <a:r>
              <a:rPr lang="en-US" baseline="0" dirty="0" err="1"/>
              <a:t>size,Throughput</a:t>
            </a:r>
            <a:r>
              <a:rPr lang="en-US" baseline="0" dirty="0"/>
              <a:t> bandwidth, No. of </a:t>
            </a:r>
            <a:r>
              <a:rPr lang="en-US" baseline="0" dirty="0" err="1"/>
              <a:t>Iot</a:t>
            </a:r>
            <a:r>
              <a:rPr lang="en-US" baseline="0" dirty="0"/>
              <a:t> Hub Units, </a:t>
            </a:r>
            <a:r>
              <a:rPr lang="en-US" b="1" baseline="0" dirty="0"/>
              <a:t>HDInsight Spark (by bandwidth), VM costs, </a:t>
            </a:r>
            <a:r>
              <a:rPr lang="en-US" baseline="0" dirty="0"/>
              <a:t>Costs, </a:t>
            </a:r>
          </a:p>
          <a:p>
            <a:endParaRPr lang="en-US" b="1" baseline="0" dirty="0"/>
          </a:p>
          <a:p>
            <a:r>
              <a:rPr lang="en-US" b="1" baseline="0" dirty="0"/>
              <a:t>Compare spark &amp; Web Services option</a:t>
            </a:r>
          </a:p>
          <a:p>
            <a:r>
              <a:rPr lang="en-US" baseline="0" dirty="0"/>
              <a:t>In rows: </a:t>
            </a:r>
          </a:p>
          <a:p>
            <a:r>
              <a:rPr lang="en-US" baseline="0" dirty="0"/>
              <a:t>Scenario: direct messages, every 5 mins</a:t>
            </a:r>
          </a:p>
          <a:p>
            <a:r>
              <a:rPr lang="en-US" baseline="0" dirty="0"/>
              <a:t>                direct messages, every 30 mins</a:t>
            </a:r>
          </a:p>
          <a:p>
            <a:r>
              <a:rPr lang="en-US" baseline="0" dirty="0"/>
              <a:t>                aggregate messages, every 5 mins</a:t>
            </a:r>
          </a:p>
          <a:p>
            <a:r>
              <a:rPr lang="en-US" baseline="0" dirty="0"/>
              <a:t>                aggregate messages, every 30 mins</a:t>
            </a:r>
          </a:p>
          <a:p>
            <a:r>
              <a:rPr lang="en-US" baseline="0" dirty="0"/>
              <a:t>                compressed &amp; aggregate messages, every 5 mins</a:t>
            </a:r>
          </a:p>
          <a:p>
            <a:r>
              <a:rPr lang="en-US" baseline="0" dirty="0"/>
              <a:t>                compressed &amp; aggregate messages, every 30 mins	</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7835091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http://aka.ms/azureiotcost</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9485919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9180527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4170397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replicated across all buildings.</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4731639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4298192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why we need it. As</a:t>
            </a:r>
            <a:r>
              <a:rPr lang="en-US" baseline="0" dirty="0"/>
              <a:t> de-compression is not supported in IoT hub &amp; in ASA. </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8993477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why we need it. As</a:t>
            </a:r>
            <a:r>
              <a:rPr lang="en-US" baseline="0" dirty="0"/>
              <a:t> de-compression is not supported in IoT hub &amp; in ASA. </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6330850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step back, and draw our mind blank. We have so many things buzzing around us, that we some times go crazy. Where do we start. The next 50 minutes lets work together to build a system &amp; and go through all aspects </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5398810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1314960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defined our data sources and data ingestion strategy, now there is always a latency.  </a:t>
            </a:r>
          </a:p>
        </p:txBody>
      </p:sp>
      <p:sp>
        <p:nvSpPr>
          <p:cNvPr id="4" name="Slide Number Placeholder 3"/>
          <p:cNvSpPr>
            <a:spLocks noGrp="1"/>
          </p:cNvSpPr>
          <p:nvPr>
            <p:ph type="sldNum" sz="quarter" idx="10"/>
          </p:nvPr>
        </p:nvSpPr>
        <p:spPr/>
        <p:txBody>
          <a:bodyPr/>
          <a:lstStyle/>
          <a:p>
            <a:fld id="{03AD747C-C0AE-4D55-9386-88E3714F680C}" type="slidenum">
              <a:rPr lang="en-US" smtClean="0"/>
              <a:t>31</a:t>
            </a:fld>
            <a:endParaRPr lang="en-US"/>
          </a:p>
        </p:txBody>
      </p:sp>
    </p:spTree>
    <p:extLst>
      <p:ext uri="{BB962C8B-B14F-4D97-AF65-F5344CB8AC3E}">
        <p14:creationId xmlns:p14="http://schemas.microsoft.com/office/powerpoint/2010/main" val="37546519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we want to take an action immediately? Say if the temperature shoots up above 40/50 we want to raise an immediate alert</a:t>
            </a:r>
          </a:p>
        </p:txBody>
      </p:sp>
      <p:sp>
        <p:nvSpPr>
          <p:cNvPr id="4" name="Slide Number Placeholder 3"/>
          <p:cNvSpPr>
            <a:spLocks noGrp="1"/>
          </p:cNvSpPr>
          <p:nvPr>
            <p:ph type="sldNum" sz="quarter" idx="10"/>
          </p:nvPr>
        </p:nvSpPr>
        <p:spPr/>
        <p:txBody>
          <a:bodyPr/>
          <a:lstStyle/>
          <a:p>
            <a:fld id="{03AD747C-C0AE-4D55-9386-88E3714F680C}" type="slidenum">
              <a:rPr lang="en-US" smtClean="0"/>
              <a:t>32</a:t>
            </a:fld>
            <a:endParaRPr lang="en-US"/>
          </a:p>
        </p:txBody>
      </p:sp>
    </p:spTree>
    <p:extLst>
      <p:ext uri="{BB962C8B-B14F-4D97-AF65-F5344CB8AC3E}">
        <p14:creationId xmlns:p14="http://schemas.microsoft.com/office/powerpoint/2010/main" val="30204305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we want to take an action immediately? Say if the temperature shoots up above 40/50 we want to raise an immediate alert</a:t>
            </a:r>
          </a:p>
        </p:txBody>
      </p:sp>
      <p:sp>
        <p:nvSpPr>
          <p:cNvPr id="4" name="Slide Number Placeholder 3"/>
          <p:cNvSpPr>
            <a:spLocks noGrp="1"/>
          </p:cNvSpPr>
          <p:nvPr>
            <p:ph type="sldNum" sz="quarter" idx="10"/>
          </p:nvPr>
        </p:nvSpPr>
        <p:spPr/>
        <p:txBody>
          <a:bodyPr/>
          <a:lstStyle/>
          <a:p>
            <a:fld id="{03AD747C-C0AE-4D55-9386-88E3714F680C}" type="slidenum">
              <a:rPr lang="en-US" smtClean="0"/>
              <a:t>33</a:t>
            </a:fld>
            <a:endParaRPr lang="en-US"/>
          </a:p>
        </p:txBody>
      </p:sp>
    </p:spTree>
    <p:extLst>
      <p:ext uri="{BB962C8B-B14F-4D97-AF65-F5344CB8AC3E}">
        <p14:creationId xmlns:p14="http://schemas.microsoft.com/office/powerpoint/2010/main" val="473283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34</a:t>
            </a:fld>
            <a:endParaRPr lang="en-US"/>
          </a:p>
        </p:txBody>
      </p:sp>
    </p:spTree>
    <p:extLst>
      <p:ext uri="{BB962C8B-B14F-4D97-AF65-F5344CB8AC3E}">
        <p14:creationId xmlns:p14="http://schemas.microsoft.com/office/powerpoint/2010/main" val="41929354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35</a:t>
            </a:fld>
            <a:endParaRPr lang="en-US"/>
          </a:p>
        </p:txBody>
      </p:sp>
    </p:spTree>
    <p:extLst>
      <p:ext uri="{BB962C8B-B14F-4D97-AF65-F5344CB8AC3E}">
        <p14:creationId xmlns:p14="http://schemas.microsoft.com/office/powerpoint/2010/main" val="215757848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the data coming into the IoT Hub, (it can retain data for 30 days) so we have time to think. </a:t>
            </a:r>
            <a:r>
              <a:rPr lang="en-US" dirty="0">
                <a:sym typeface="Wingdings" panose="05000000000000000000" pitchFamily="2" charset="2"/>
              </a:rPr>
              <a:t> …. :</a:t>
            </a:r>
          </a:p>
          <a:p>
            <a:endParaRPr lang="en-US" dirty="0">
              <a:sym typeface="Wingdings" panose="05000000000000000000" pitchFamily="2" charset="2"/>
            </a:endParaRPr>
          </a:p>
          <a:p>
            <a:r>
              <a:rPr lang="en-US" dirty="0">
                <a:sym typeface="Wingdings" panose="05000000000000000000" pitchFamily="2" charset="2"/>
              </a:rPr>
              <a:t>Maybe it will be useful to check if someone has manually corrected the temperature. (maybe we can go back &amp; modify it) --- check if you can modify the code on the fly to show how easy it should be.</a:t>
            </a:r>
          </a:p>
          <a:p>
            <a:endParaRPr lang="en-US" dirty="0">
              <a:sym typeface="Wingdings" panose="05000000000000000000" pitchFamily="2" charset="2"/>
            </a:endParaRP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40232284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typical hot and cold path.</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41616042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31735793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173495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absolutely critical. There is no one solution fits all problems. Each business problem needs to be looked at with magnifying glass. You can of course pick and choose tailored components ..</a:t>
            </a:r>
          </a:p>
          <a:p>
            <a:endParaRPr lang="en-US" dirty="0"/>
          </a:p>
          <a:p>
            <a:r>
              <a:rPr lang="en-US" dirty="0"/>
              <a:t>You know I am very regular at going to office and working. I like people around me … so I got to work daily. Unfortunately, I also have this </a:t>
            </a:r>
            <a:r>
              <a:rPr lang="en-US" dirty="0" err="1"/>
              <a:t>collegue</a:t>
            </a:r>
            <a:r>
              <a:rPr lang="en-US" dirty="0"/>
              <a:t> who feels the same. He comes in .. Lean and tall guy… salt and pepper look dressed in his business suits with tie.</a:t>
            </a:r>
          </a:p>
          <a:p>
            <a:endParaRPr lang="en-US" dirty="0"/>
          </a:p>
          <a:p>
            <a:r>
              <a:rPr lang="en-US" dirty="0"/>
              <a:t>He sits…lifts up his telephone and shouts at the admin “</a:t>
            </a:r>
            <a:r>
              <a:rPr lang="en-US" dirty="0" err="1"/>
              <a:t>Kitna</a:t>
            </a:r>
            <a:r>
              <a:rPr lang="en-US" dirty="0"/>
              <a:t> garam </a:t>
            </a:r>
            <a:r>
              <a:rPr lang="en-US" dirty="0" err="1"/>
              <a:t>hai</a:t>
            </a:r>
            <a:r>
              <a:rPr lang="en-US" dirty="0"/>
              <a:t> </a:t>
            </a:r>
            <a:r>
              <a:rPr lang="en-US" dirty="0" err="1"/>
              <a:t>idhar</a:t>
            </a:r>
            <a:r>
              <a:rPr lang="en-US" dirty="0"/>
              <a:t>” </a:t>
            </a:r>
            <a:r>
              <a:rPr lang="en-US" dirty="0">
                <a:sym typeface="Wingdings" panose="05000000000000000000" pitchFamily="2" charset="2"/>
              </a:rPr>
              <a:t> which you all know means “How hot is it here, its crazy stifling .. Decrease the temperature right now”!</a:t>
            </a:r>
          </a:p>
          <a:p>
            <a:endParaRPr lang="en-US" dirty="0">
              <a:sym typeface="Wingdings" panose="05000000000000000000" pitchFamily="2" charset="2"/>
            </a:endParaRPr>
          </a:p>
          <a:p>
            <a:r>
              <a:rPr lang="en-US" dirty="0">
                <a:sym typeface="Wingdings" panose="05000000000000000000" pitchFamily="2" charset="2"/>
              </a:rPr>
              <a:t>Now, I am a very tropical person.. Serious but tropical!  So this is how I end up sitting….</a:t>
            </a:r>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5230574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11780583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41</a:t>
            </a:fld>
            <a:endParaRPr lang="en-US"/>
          </a:p>
        </p:txBody>
      </p:sp>
    </p:spTree>
    <p:extLst>
      <p:ext uri="{BB962C8B-B14F-4D97-AF65-F5344CB8AC3E}">
        <p14:creationId xmlns:p14="http://schemas.microsoft.com/office/powerpoint/2010/main" val="6412392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need to answer the following questions.</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416397389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43</a:t>
            </a:fld>
            <a:endParaRPr lang="en-US"/>
          </a:p>
        </p:txBody>
      </p:sp>
    </p:spTree>
    <p:extLst>
      <p:ext uri="{BB962C8B-B14F-4D97-AF65-F5344CB8AC3E}">
        <p14:creationId xmlns:p14="http://schemas.microsoft.com/office/powerpoint/2010/main" val="20577532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44</a:t>
            </a:fld>
            <a:endParaRPr lang="en-US"/>
          </a:p>
        </p:txBody>
      </p:sp>
    </p:spTree>
    <p:extLst>
      <p:ext uri="{BB962C8B-B14F-4D97-AF65-F5344CB8AC3E}">
        <p14:creationId xmlns:p14="http://schemas.microsoft.com/office/powerpoint/2010/main" val="12722250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45</a:t>
            </a:fld>
            <a:endParaRPr lang="en-US"/>
          </a:p>
        </p:txBody>
      </p:sp>
    </p:spTree>
    <p:extLst>
      <p:ext uri="{BB962C8B-B14F-4D97-AF65-F5344CB8AC3E}">
        <p14:creationId xmlns:p14="http://schemas.microsoft.com/office/powerpoint/2010/main" val="21604658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know I mentioned four steps, but since we have time</a:t>
            </a:r>
            <a:r>
              <a:rPr lang="en-US" baseline="0" dirty="0"/>
              <a:t> let’s make use of the sensor data that is being recorded.</a:t>
            </a:r>
          </a:p>
          <a:p>
            <a:endParaRPr lang="en-US" baseline="0"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46</a:t>
            </a:fld>
            <a:endParaRPr lang="en-US" dirty="0"/>
          </a:p>
        </p:txBody>
      </p:sp>
    </p:spTree>
    <p:extLst>
      <p:ext uri="{BB962C8B-B14F-4D97-AF65-F5344CB8AC3E}">
        <p14:creationId xmlns:p14="http://schemas.microsoft.com/office/powerpoint/2010/main" val="34753144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We have information on temperature for every corner of the campus, whether it was manually triggered?</a:t>
            </a:r>
          </a:p>
          <a:p>
            <a:endParaRPr lang="en-US" baseline="0" dirty="0"/>
          </a:p>
          <a:p>
            <a:r>
              <a:rPr lang="en-US" baseline="0" dirty="0"/>
              <a:t>What if </a:t>
            </a:r>
            <a:endParaRPr lang="en-US" dirty="0"/>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Manually triggered?</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External weather details</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Occupancy (based on HR attendance)</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Build a Temperature prediction model</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47</a:t>
            </a:fld>
            <a:endParaRPr lang="en-US" dirty="0"/>
          </a:p>
        </p:txBody>
      </p:sp>
    </p:spTree>
    <p:extLst>
      <p:ext uri="{BB962C8B-B14F-4D97-AF65-F5344CB8AC3E}">
        <p14:creationId xmlns:p14="http://schemas.microsoft.com/office/powerpoint/2010/main" val="14027553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48</a:t>
            </a:fld>
            <a:endParaRPr lang="en-US"/>
          </a:p>
        </p:txBody>
      </p:sp>
    </p:spTree>
    <p:extLst>
      <p:ext uri="{BB962C8B-B14F-4D97-AF65-F5344CB8AC3E}">
        <p14:creationId xmlns:p14="http://schemas.microsoft.com/office/powerpoint/2010/main" val="80111109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get down to business… this is what is IoT …everything we know.. And we will spend next one hour picking one of every component discussing stuff. </a:t>
            </a:r>
          </a:p>
          <a:p>
            <a:endParaRPr lang="en-US" dirty="0"/>
          </a:p>
          <a:p>
            <a:r>
              <a:rPr lang="en-US" dirty="0"/>
              <a:t>Pause…</a:t>
            </a:r>
          </a:p>
          <a:p>
            <a:endParaRPr lang="en-US" dirty="0"/>
          </a:p>
          <a:p>
            <a:r>
              <a:rPr lang="en-US" dirty="0"/>
              <a:t>Add protocol details, </a:t>
            </a:r>
          </a:p>
          <a:p>
            <a:endParaRPr lang="en-US" dirty="0"/>
          </a:p>
          <a:p>
            <a:endParaRPr lang="en-US" dirty="0"/>
          </a:p>
          <a:p>
            <a:r>
              <a:rPr lang="en-US" dirty="0" err="1"/>
              <a:t>Naa</a:t>
            </a:r>
            <a:r>
              <a:rPr lang="en-US" dirty="0"/>
              <a:t>… I was just scaring you! Let’s start with this.. (change slide)</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4180588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how I end up sitting every day! You can even see the spare </a:t>
            </a:r>
            <a:r>
              <a:rPr lang="en-US" dirty="0" err="1"/>
              <a:t>jackect</a:t>
            </a:r>
            <a:r>
              <a:rPr lang="en-US" dirty="0"/>
              <a:t> in the background in case I forgot my red one… I used the purple one!</a:t>
            </a:r>
          </a:p>
          <a:p>
            <a:endParaRPr lang="en-US" dirty="0"/>
          </a:p>
          <a:p>
            <a:r>
              <a:rPr lang="en-US" dirty="0"/>
              <a:t>But I don’t blame him. Turns out that… his bay somehow the draft of the Air conditioning is not that intense…</a:t>
            </a:r>
          </a:p>
          <a:p>
            <a:endParaRPr lang="en-US" dirty="0"/>
          </a:p>
          <a:p>
            <a:r>
              <a:rPr lang="en-US" dirty="0"/>
              <a:t>Now obviously.. We could switch places! But I don’t want to do that!! I have a nice window view! And he has no view! </a:t>
            </a:r>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1599660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the Power BI Dashboard</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87369330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51</a:t>
            </a:fld>
            <a:endParaRPr lang="en-US"/>
          </a:p>
        </p:txBody>
      </p:sp>
    </p:spTree>
    <p:extLst>
      <p:ext uri="{BB962C8B-B14F-4D97-AF65-F5344CB8AC3E}">
        <p14:creationId xmlns:p14="http://schemas.microsoft.com/office/powerpoint/2010/main" val="71474598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 had built a prototype with help of some of my colleagues in office.</a:t>
            </a:r>
          </a:p>
          <a:p>
            <a:endParaRPr lang="en-US" baseline="0" dirty="0"/>
          </a:p>
          <a:p>
            <a:r>
              <a:rPr lang="en-US" baseline="0" dirty="0"/>
              <a:t>I couldn’t get it here, as I am on vacation in this beautiful place for next two weeks, either I could get this or my wardrobe, so the choice is obvious </a:t>
            </a:r>
            <a:r>
              <a:rPr lang="en-US" baseline="0" dirty="0">
                <a:sym typeface="Wingdings" panose="05000000000000000000" pitchFamily="2" charset="2"/>
              </a:rPr>
              <a:t> …. </a:t>
            </a:r>
          </a:p>
          <a:p>
            <a:endParaRPr lang="en-US" baseline="0" dirty="0">
              <a:sym typeface="Wingdings" panose="05000000000000000000" pitchFamily="2" charset="2"/>
            </a:endParaRPr>
          </a:p>
          <a:p>
            <a:r>
              <a:rPr lang="en-US" baseline="0" dirty="0">
                <a:sym typeface="Wingdings" panose="05000000000000000000" pitchFamily="2" charset="2"/>
              </a:rPr>
              <a:t>I have recorded a video of this… let’s see it in action</a:t>
            </a:r>
            <a:endParaRPr lang="en-US" baseline="0" dirty="0"/>
          </a:p>
          <a:p>
            <a:endParaRPr lang="en-US" baseline="0"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3132973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53</a:t>
            </a:fld>
            <a:endParaRPr lang="en-US"/>
          </a:p>
        </p:txBody>
      </p:sp>
    </p:spTree>
    <p:extLst>
      <p:ext uri="{BB962C8B-B14F-4D97-AF65-F5344CB8AC3E}">
        <p14:creationId xmlns:p14="http://schemas.microsoft.com/office/powerpoint/2010/main" val="208814933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54</a:t>
            </a:fld>
            <a:endParaRPr lang="en-US"/>
          </a:p>
        </p:txBody>
      </p:sp>
    </p:spTree>
    <p:extLst>
      <p:ext uri="{BB962C8B-B14F-4D97-AF65-F5344CB8AC3E}">
        <p14:creationId xmlns:p14="http://schemas.microsoft.com/office/powerpoint/2010/main" val="887451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have </a:t>
            </a:r>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3110408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7</a:t>
            </a:fld>
            <a:endParaRPr lang="en-US"/>
          </a:p>
        </p:txBody>
      </p:sp>
    </p:spTree>
    <p:extLst>
      <p:ext uri="{BB962C8B-B14F-4D97-AF65-F5344CB8AC3E}">
        <p14:creationId xmlns:p14="http://schemas.microsoft.com/office/powerpoint/2010/main" val="3804394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A47360-A05E-7647-BF98-10F527ED39B1}" type="slidenum">
              <a:rPr lang="en-US" smtClean="0"/>
              <a:t>8</a:t>
            </a:fld>
            <a:endParaRPr lang="en-US"/>
          </a:p>
        </p:txBody>
      </p:sp>
    </p:spTree>
    <p:extLst>
      <p:ext uri="{BB962C8B-B14F-4D97-AF65-F5344CB8AC3E}">
        <p14:creationId xmlns:p14="http://schemas.microsoft.com/office/powerpoint/2010/main" val="1596862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https://www.edgefx.in/6-different-types-of-temperature-sensors-with-their-specifications/ </a:t>
            </a:r>
          </a:p>
          <a:p>
            <a:endParaRPr lang="en-US" dirty="0"/>
          </a:p>
          <a:p>
            <a:r>
              <a:rPr lang="en-US" dirty="0"/>
              <a:t>First list down all the aspects</a:t>
            </a:r>
          </a:p>
          <a:p>
            <a:r>
              <a:rPr lang="en-US" dirty="0"/>
              <a:t>Then, speak a little bit about each aspect bullet points. </a:t>
            </a:r>
          </a:p>
          <a:p>
            <a:endParaRPr lang="en-US" dirty="0"/>
          </a:p>
          <a:p>
            <a:r>
              <a:rPr lang="en-US" dirty="0"/>
              <a:t>Get some guidance on choosing the right hardware</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4" name="Header Placeholder 3"/>
          <p:cNvSpPr>
            <a:spLocks noGrp="1"/>
          </p:cNvSpPr>
          <p:nvPr>
            <p:ph type="hdr" sz="quarter" idx="10"/>
          </p:nvPr>
        </p:nvSpPr>
        <p:spPr/>
        <p:txBody>
          <a:bodyPr/>
          <a:lstStyle/>
          <a:p>
            <a:r>
              <a:rPr lang="en-US"/>
              <a:t>Microsoft Ignite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11/17/2017 9:08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5819980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607857"/>
            <a:ext cx="12192000" cy="3250143"/>
          </a:xfrm>
          <a:prstGeom prst="rect">
            <a:avLst/>
          </a:prstGeom>
        </p:spPr>
      </p:pic>
      <p:sp>
        <p:nvSpPr>
          <p:cNvPr id="2" name="Title 1"/>
          <p:cNvSpPr>
            <a:spLocks noGrp="1"/>
          </p:cNvSpPr>
          <p:nvPr>
            <p:ph type="ctrTitle" hasCustomPrompt="1"/>
          </p:nvPr>
        </p:nvSpPr>
        <p:spPr>
          <a:xfrm>
            <a:off x="0" y="1836433"/>
            <a:ext cx="12192000" cy="1609183"/>
          </a:xfrm>
          <a:prstGeom prst="rect">
            <a:avLst/>
          </a:prstGeom>
        </p:spPr>
        <p:txBody>
          <a:bodyPr anchor="b">
            <a:normAutofit/>
          </a:bodyPr>
          <a:lstStyle>
            <a:lvl1pPr algn="ctr">
              <a:defRPr sz="5400">
                <a:solidFill>
                  <a:schemeClr val="tx2"/>
                </a:solidFill>
              </a:defRPr>
            </a:lvl1pPr>
          </a:lstStyle>
          <a:p>
            <a:r>
              <a:rPr lang="en-US" dirty="0"/>
              <a:t>Presentation Title Here</a:t>
            </a:r>
          </a:p>
        </p:txBody>
      </p:sp>
      <p:sp>
        <p:nvSpPr>
          <p:cNvPr id="3" name="Subtitle 2"/>
          <p:cNvSpPr>
            <a:spLocks noGrp="1"/>
          </p:cNvSpPr>
          <p:nvPr>
            <p:ph type="subTitle" idx="1" hasCustomPrompt="1"/>
          </p:nvPr>
        </p:nvSpPr>
        <p:spPr>
          <a:xfrm>
            <a:off x="0" y="3537692"/>
            <a:ext cx="12185650" cy="584200"/>
          </a:xfr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36771" y="410858"/>
            <a:ext cx="2702582" cy="1425575"/>
          </a:xfrm>
          <a:prstGeom prst="rect">
            <a:avLst/>
          </a:prstGeom>
        </p:spPr>
      </p:pic>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555541" y="4653077"/>
            <a:ext cx="1080917" cy="595252"/>
          </a:xfrm>
          <a:prstGeom prst="rect">
            <a:avLst/>
          </a:prstGeom>
        </p:spPr>
      </p:pic>
      <p:sp>
        <p:nvSpPr>
          <p:cNvPr id="6" name="TextBox 5"/>
          <p:cNvSpPr txBox="1"/>
          <p:nvPr userDrawn="1"/>
        </p:nvSpPr>
        <p:spPr>
          <a:xfrm>
            <a:off x="10470776" y="6131859"/>
            <a:ext cx="2008094" cy="523220"/>
          </a:xfrm>
          <a:prstGeom prst="rect">
            <a:avLst/>
          </a:prstGeom>
          <a:noFill/>
        </p:spPr>
        <p:txBody>
          <a:bodyPr wrap="square" rtlCol="0">
            <a:spAutoFit/>
          </a:bodyPr>
          <a:lstStyle/>
          <a:p>
            <a:r>
              <a:rPr lang="en-US" sz="2800" b="1"/>
              <a:t>#GHCI17</a:t>
            </a:r>
          </a:p>
        </p:txBody>
      </p:sp>
      <p:pic>
        <p:nvPicPr>
          <p:cNvPr id="11" name="Picture 10" descr="social_twitter.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168031" y="6265131"/>
            <a:ext cx="256675" cy="256675"/>
          </a:xfrm>
          <a:prstGeom prst="rect">
            <a:avLst/>
          </a:prstGeom>
        </p:spPr>
      </p:pic>
    </p:spTree>
    <p:extLst>
      <p:ext uri="{BB962C8B-B14F-4D97-AF65-F5344CB8AC3E}">
        <p14:creationId xmlns:p14="http://schemas.microsoft.com/office/powerpoint/2010/main" val="1901729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2508677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38342"/>
          </a:xfrm>
        </p:spPr>
        <p:txBody>
          <a:bodyPr>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6987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522420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4172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8066548" cy="1158793"/>
          </a:xfrm>
          <a:noFill/>
        </p:spPr>
        <p:txBody>
          <a:bodyPr wrap="square" tIns="91440" bIns="91440" anchor="t" anchorCtr="0">
            <a:spAutoFit/>
          </a:bodyPr>
          <a:lstStyle>
            <a:lvl1pPr>
              <a:defRPr sz="7058" spc="-98"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8067822" cy="724246"/>
          </a:xfrm>
          <a:noFill/>
        </p:spPr>
        <p:txBody>
          <a:bodyPr wrap="square" lIns="182880" tIns="146304" rIns="182880" bIns="146304">
            <a:spAutoFit/>
          </a:bodyPr>
          <a:lstStyle>
            <a:lvl1pPr marL="0" indent="0">
              <a:spcBef>
                <a:spcPts val="0"/>
              </a:spcBef>
              <a:buNone/>
              <a:defRPr sz="3137"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9219985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cSld name="1_Section Header">
    <p:bg>
      <p:bgPr>
        <a:solidFill>
          <a:srgbClr val="C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1142986"/>
            <a:ext cx="10363200" cy="1362075"/>
          </a:xfrm>
        </p:spPr>
        <p:txBody>
          <a:bodyPr anchor="b"/>
          <a:lstStyle>
            <a:lvl1pPr algn="l">
              <a:defRPr sz="4000" b="1" cap="all">
                <a:solidFill>
                  <a:schemeClr val="bg1"/>
                </a:solidFill>
              </a:defRPr>
            </a:lvl1pPr>
          </a:lstStyle>
          <a:p>
            <a:r>
              <a:rPr lang="en-US" dirty="0"/>
              <a:t>Click to edit Master title style</a:t>
            </a:r>
            <a:endParaRPr lang="en-IN" dirty="0"/>
          </a:p>
        </p:txBody>
      </p:sp>
      <p:sp>
        <p:nvSpPr>
          <p:cNvPr id="3" name="Text Placeholder 2"/>
          <p:cNvSpPr>
            <a:spLocks noGrp="1"/>
          </p:cNvSpPr>
          <p:nvPr>
            <p:ph type="body" idx="1"/>
          </p:nvPr>
        </p:nvSpPr>
        <p:spPr>
          <a:xfrm>
            <a:off x="963084" y="2500308"/>
            <a:ext cx="10363200" cy="1500187"/>
          </a:xfrm>
        </p:spPr>
        <p:txBody>
          <a:bodyPr anchor="t"/>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91799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itle Placeholder 11"/>
          <p:cNvSpPr>
            <a:spLocks noGrp="1"/>
          </p:cNvSpPr>
          <p:nvPr>
            <p:ph type="title"/>
          </p:nvPr>
        </p:nvSpPr>
        <p:spPr>
          <a:xfrm>
            <a:off x="318052" y="365125"/>
            <a:ext cx="11552582" cy="1325563"/>
          </a:xfrm>
          <a:prstGeom prst="rect">
            <a:avLst/>
          </a:prstGeom>
        </p:spPr>
        <p:txBody>
          <a:bodyPr vert="horz" lIns="91440" tIns="45720" rIns="91440" bIns="45720" rtlCol="0" anchor="b">
            <a:normAutofit/>
          </a:bodyPr>
          <a:lstStyle/>
          <a:p>
            <a:r>
              <a:rPr lang="en-US" dirty="0"/>
              <a:t>Click to edit Master title style</a:t>
            </a:r>
          </a:p>
        </p:txBody>
      </p:sp>
      <p:sp>
        <p:nvSpPr>
          <p:cNvPr id="7" name="Text Placeholder 6"/>
          <p:cNvSpPr>
            <a:spLocks noGrp="1"/>
          </p:cNvSpPr>
          <p:nvPr>
            <p:ph type="body" sz="quarter" idx="10"/>
          </p:nvPr>
        </p:nvSpPr>
        <p:spPr>
          <a:xfrm>
            <a:off x="317500" y="1812424"/>
            <a:ext cx="11553825" cy="4219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73983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b="4357"/>
          <a:stretch/>
        </p:blipFill>
        <p:spPr>
          <a:xfrm>
            <a:off x="-6350" y="1183940"/>
            <a:ext cx="12192000" cy="4938563"/>
          </a:xfrm>
          <a:prstGeom prst="rect">
            <a:avLst/>
          </a:prstGeom>
        </p:spPr>
      </p:pic>
      <p:sp>
        <p:nvSpPr>
          <p:cNvPr id="4" name="Rectangle 3"/>
          <p:cNvSpPr/>
          <p:nvPr userDrawn="1"/>
        </p:nvSpPr>
        <p:spPr>
          <a:xfrm>
            <a:off x="-6350" y="0"/>
            <a:ext cx="4061516" cy="1183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0" y="0"/>
            <a:ext cx="12185650" cy="1808922"/>
          </a:xfrm>
          <a:prstGeom prst="rect">
            <a:avLst/>
          </a:prstGeom>
        </p:spPr>
        <p:txBody>
          <a:bodyPr anchor="b"/>
          <a:lstStyle>
            <a:lvl1pPr algn="ctr">
              <a:defRPr>
                <a:ln>
                  <a:noFill/>
                </a:ln>
                <a:solidFill>
                  <a:schemeClr val="tx2"/>
                </a:solidFill>
              </a:defRPr>
            </a:lvl1pPr>
          </a:lstStyle>
          <a:p>
            <a:r>
              <a:rPr lang="en-US" dirty="0"/>
              <a:t>Click to edit Master title style</a:t>
            </a:r>
          </a:p>
        </p:txBody>
      </p:sp>
    </p:spTree>
    <p:extLst>
      <p:ext uri="{BB962C8B-B14F-4D97-AF65-F5344CB8AC3E}">
        <p14:creationId xmlns:p14="http://schemas.microsoft.com/office/powerpoint/2010/main" val="948406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2">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700" y="654406"/>
            <a:ext cx="12166600" cy="6197600"/>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36771" y="490370"/>
            <a:ext cx="2702582" cy="1425575"/>
          </a:xfrm>
          <a:prstGeom prst="rect">
            <a:avLst/>
          </a:prstGeom>
        </p:spPr>
      </p:pic>
      <p:sp>
        <p:nvSpPr>
          <p:cNvPr id="3" name="Text Placeholder 2"/>
          <p:cNvSpPr>
            <a:spLocks noGrp="1"/>
          </p:cNvSpPr>
          <p:nvPr>
            <p:ph type="body" sz="quarter" idx="10" hasCustomPrompt="1"/>
          </p:nvPr>
        </p:nvSpPr>
        <p:spPr>
          <a:xfrm>
            <a:off x="2648743" y="2551468"/>
            <a:ext cx="6878637" cy="1201738"/>
          </a:xfrm>
        </p:spPr>
        <p:txBody>
          <a:bodyPr>
            <a:normAutofit/>
          </a:bodyPr>
          <a:lstStyle>
            <a:lvl1pPr algn="ctr">
              <a:defRPr sz="4400" b="0" baseline="0">
                <a:solidFill>
                  <a:schemeClr val="tx2"/>
                </a:solidFill>
                <a:latin typeface="+mj-lt"/>
                <a:ea typeface="Franklin Gothic Book" charset="0"/>
                <a:cs typeface="Franklin Gothic Book" charset="0"/>
              </a:defRPr>
            </a:lvl1pPr>
          </a:lstStyle>
          <a:p>
            <a:pPr lvl="0"/>
            <a:r>
              <a:rPr lang="en-US" dirty="0"/>
              <a:t>Text goes here</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18052" y="1825625"/>
            <a:ext cx="5701748" cy="4125996"/>
          </a:xfrm>
        </p:spPr>
        <p:txBody>
          <a:bodyPr/>
          <a:lstStyle>
            <a:lvl1pPr>
              <a:defRPr sz="2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698434" cy="4125996"/>
          </a:xfrm>
        </p:spPr>
        <p:txBody>
          <a:bodyPr/>
          <a:lstStyle>
            <a:lvl1pPr>
              <a:defRPr sz="2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1"/>
          <p:cNvSpPr>
            <a:spLocks noGrp="1"/>
          </p:cNvSpPr>
          <p:nvPr>
            <p:ph type="title"/>
          </p:nvPr>
        </p:nvSpPr>
        <p:spPr>
          <a:xfrm>
            <a:off x="318052" y="365125"/>
            <a:ext cx="11552582" cy="1325563"/>
          </a:xfrm>
          <a:prstGeom prst="rect">
            <a:avLst/>
          </a:prstGeom>
        </p:spPr>
        <p:txBody>
          <a:bodyPr vert="horz" lIns="91440" tIns="45720" rIns="91440" bIns="45720" rtlCol="0" anchor="b">
            <a:normAutofit/>
          </a:bodyPr>
          <a:lstStyle/>
          <a:p>
            <a:r>
              <a:rPr lang="en-US" dirty="0"/>
              <a:t>Click to edit Master title style</a:t>
            </a:r>
          </a:p>
        </p:txBody>
      </p:sp>
    </p:spTree>
    <p:extLst>
      <p:ext uri="{BB962C8B-B14F-4D97-AF65-F5344CB8AC3E}">
        <p14:creationId xmlns:p14="http://schemas.microsoft.com/office/powerpoint/2010/main" val="267593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17096" y="457200"/>
            <a:ext cx="4354930" cy="1600200"/>
          </a:xfrm>
          <a:prstGeom prst="rect">
            <a:avLst/>
          </a:prstGeo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457201"/>
            <a:ext cx="6655886" cy="5403850"/>
          </a:xfrm>
        </p:spPr>
        <p:txBody>
          <a:bodyPr/>
          <a:lstStyle>
            <a:lvl1pPr>
              <a:defRPr sz="28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17096" y="2229852"/>
            <a:ext cx="4354930" cy="3639135"/>
          </a:xfrm>
        </p:spPr>
        <p:txBody>
          <a:bodyPr>
            <a:normAutofit/>
          </a:bodyPr>
          <a:lstStyle>
            <a:lvl1pPr marL="0" indent="0">
              <a:buNone/>
              <a:defRPr sz="2400" b="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cxnSp>
        <p:nvCxnSpPr>
          <p:cNvPr id="9" name="Straight Connector 8"/>
          <p:cNvCxnSpPr/>
          <p:nvPr userDrawn="1"/>
        </p:nvCxnSpPr>
        <p:spPr>
          <a:xfrm>
            <a:off x="4989095" y="457200"/>
            <a:ext cx="0" cy="541178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9624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183187" y="457201"/>
            <a:ext cx="6607759"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8" name="Title 1"/>
          <p:cNvSpPr>
            <a:spLocks noGrp="1"/>
          </p:cNvSpPr>
          <p:nvPr>
            <p:ph type="title"/>
          </p:nvPr>
        </p:nvSpPr>
        <p:spPr>
          <a:xfrm>
            <a:off x="417096" y="457200"/>
            <a:ext cx="4354930" cy="1600200"/>
          </a:xfrm>
          <a:prstGeom prst="rect">
            <a:avLst/>
          </a:prstGeom>
        </p:spPr>
        <p:txBody>
          <a:bodyPr anchor="b"/>
          <a:lstStyle>
            <a:lvl1pPr>
              <a:defRPr sz="3200"/>
            </a:lvl1pPr>
          </a:lstStyle>
          <a:p>
            <a:r>
              <a:rPr lang="en-US" dirty="0"/>
              <a:t>Click to edit Master title style</a:t>
            </a:r>
          </a:p>
        </p:txBody>
      </p:sp>
      <p:sp>
        <p:nvSpPr>
          <p:cNvPr id="9" name="Text Placeholder 3"/>
          <p:cNvSpPr>
            <a:spLocks noGrp="1"/>
          </p:cNvSpPr>
          <p:nvPr>
            <p:ph type="body" sz="half" idx="2"/>
          </p:nvPr>
        </p:nvSpPr>
        <p:spPr>
          <a:xfrm>
            <a:off x="417096" y="2229852"/>
            <a:ext cx="4354930" cy="3639135"/>
          </a:xfrm>
        </p:spPr>
        <p:txBody>
          <a:bodyPr>
            <a:normAutofit/>
          </a:bodyPr>
          <a:lstStyle>
            <a:lvl1pPr marL="0" indent="0">
              <a:buNone/>
              <a:defRPr sz="2400" b="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05914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 Pictures with Captio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3"/>
          <p:cNvSpPr>
            <a:spLocks noGrp="1"/>
          </p:cNvSpPr>
          <p:nvPr>
            <p:ph type="pic" sz="quarter" idx="10"/>
          </p:nvPr>
        </p:nvSpPr>
        <p:spPr>
          <a:xfrm>
            <a:off x="317500" y="1899235"/>
            <a:ext cx="3532605" cy="2432050"/>
          </a:xfrm>
        </p:spPr>
        <p:txBody>
          <a:bodyPr/>
          <a:lstStyle/>
          <a:p>
            <a:endParaRPr lang="en-US"/>
          </a:p>
        </p:txBody>
      </p:sp>
      <p:sp>
        <p:nvSpPr>
          <p:cNvPr id="5" name="Picture Placeholder 3"/>
          <p:cNvSpPr>
            <a:spLocks noGrp="1"/>
          </p:cNvSpPr>
          <p:nvPr>
            <p:ph type="pic" sz="quarter" idx="11"/>
          </p:nvPr>
        </p:nvSpPr>
        <p:spPr>
          <a:xfrm>
            <a:off x="4327764" y="1899235"/>
            <a:ext cx="3532605" cy="2432050"/>
          </a:xfrm>
        </p:spPr>
        <p:txBody>
          <a:bodyPr/>
          <a:lstStyle/>
          <a:p>
            <a:endParaRPr lang="en-US"/>
          </a:p>
        </p:txBody>
      </p:sp>
      <p:sp>
        <p:nvSpPr>
          <p:cNvPr id="6" name="Picture Placeholder 3"/>
          <p:cNvSpPr>
            <a:spLocks noGrp="1"/>
          </p:cNvSpPr>
          <p:nvPr>
            <p:ph type="pic" sz="quarter" idx="12"/>
          </p:nvPr>
        </p:nvSpPr>
        <p:spPr>
          <a:xfrm>
            <a:off x="8338029" y="1899235"/>
            <a:ext cx="3532605" cy="2432050"/>
          </a:xfrm>
        </p:spPr>
        <p:txBody>
          <a:bodyPr/>
          <a:lstStyle/>
          <a:p>
            <a:endParaRPr lang="en-US"/>
          </a:p>
        </p:txBody>
      </p:sp>
      <p:sp>
        <p:nvSpPr>
          <p:cNvPr id="8" name="Text Placeholder 7"/>
          <p:cNvSpPr>
            <a:spLocks noGrp="1"/>
          </p:cNvSpPr>
          <p:nvPr>
            <p:ph type="body" sz="quarter" idx="13"/>
          </p:nvPr>
        </p:nvSpPr>
        <p:spPr>
          <a:xfrm>
            <a:off x="317500" y="4459288"/>
            <a:ext cx="3532188" cy="1395412"/>
          </a:xfrm>
        </p:spPr>
        <p:txBody>
          <a:bodyPr/>
          <a:lstStyle>
            <a:lvl1pPr>
              <a:defRPr sz="2000"/>
            </a:lvl1pPr>
            <a:lvl2pPr>
              <a:defRPr sz="2000"/>
            </a:lvl2pPr>
            <a:lvl3pPr>
              <a:defRPr sz="1800"/>
            </a:lvl3pPr>
            <a:lvl4pPr>
              <a:defRPr sz="1600"/>
            </a:lvl4pPr>
            <a:lvl5pPr>
              <a:defRPr sz="1400"/>
            </a:lvl5pPr>
          </a:lstStyle>
          <a:p>
            <a:pPr lvl="0"/>
            <a:r>
              <a:rPr lang="en-US" dirty="0"/>
              <a:t>Click to edit Master text styles</a:t>
            </a:r>
          </a:p>
          <a:p>
            <a:pPr lvl="1"/>
            <a:r>
              <a:rPr lang="en-US" dirty="0"/>
              <a:t>Second level</a:t>
            </a:r>
          </a:p>
        </p:txBody>
      </p:sp>
      <p:sp>
        <p:nvSpPr>
          <p:cNvPr id="9" name="Text Placeholder 7"/>
          <p:cNvSpPr>
            <a:spLocks noGrp="1"/>
          </p:cNvSpPr>
          <p:nvPr>
            <p:ph type="body" sz="quarter" idx="14"/>
          </p:nvPr>
        </p:nvSpPr>
        <p:spPr>
          <a:xfrm>
            <a:off x="4328181" y="4459288"/>
            <a:ext cx="3532188" cy="1395412"/>
          </a:xfrm>
        </p:spPr>
        <p:txBody>
          <a:bodyPr/>
          <a:lstStyle>
            <a:lvl1pPr>
              <a:defRPr sz="2000"/>
            </a:lvl1pPr>
            <a:lvl2pPr>
              <a:defRPr sz="2000"/>
            </a:lvl2pPr>
            <a:lvl3pPr>
              <a:defRPr sz="1800"/>
            </a:lvl3pPr>
            <a:lvl4pPr>
              <a:defRPr sz="1600"/>
            </a:lvl4pPr>
            <a:lvl5pPr>
              <a:defRPr sz="1400"/>
            </a:lvl5pPr>
          </a:lstStyle>
          <a:p>
            <a:pPr lvl="0"/>
            <a:r>
              <a:rPr lang="en-US" dirty="0"/>
              <a:t>Click to edit Master text styles</a:t>
            </a:r>
          </a:p>
          <a:p>
            <a:pPr lvl="1"/>
            <a:r>
              <a:rPr lang="en-US" dirty="0"/>
              <a:t>Second level</a:t>
            </a:r>
          </a:p>
        </p:txBody>
      </p:sp>
      <p:sp>
        <p:nvSpPr>
          <p:cNvPr id="10" name="Text Placeholder 7"/>
          <p:cNvSpPr>
            <a:spLocks noGrp="1"/>
          </p:cNvSpPr>
          <p:nvPr>
            <p:ph type="body" sz="quarter" idx="15"/>
          </p:nvPr>
        </p:nvSpPr>
        <p:spPr>
          <a:xfrm>
            <a:off x="8338029" y="4459288"/>
            <a:ext cx="3532188" cy="1395412"/>
          </a:xfrm>
        </p:spPr>
        <p:txBody>
          <a:bodyPr/>
          <a:lstStyle>
            <a:lvl1pPr>
              <a:defRPr sz="2000"/>
            </a:lvl1pPr>
            <a:lvl2pPr>
              <a:defRPr sz="2000"/>
            </a:lvl2pPr>
            <a:lvl3pPr>
              <a:defRPr sz="1800"/>
            </a:lvl3pPr>
            <a:lvl4pPr>
              <a:defRPr sz="1600"/>
            </a:lvl4pPr>
            <a:lvl5pPr>
              <a:defRPr sz="1400"/>
            </a:lvl5pPr>
          </a:lstStyle>
          <a:p>
            <a:pPr lvl="0"/>
            <a:r>
              <a:rPr lang="en-US" dirty="0"/>
              <a:t>Click to edit Master text styles</a:t>
            </a:r>
          </a:p>
          <a:p>
            <a:pPr lvl="1"/>
            <a:r>
              <a:rPr lang="en-US" dirty="0"/>
              <a:t>Second level</a:t>
            </a:r>
          </a:p>
        </p:txBody>
      </p:sp>
      <p:cxnSp>
        <p:nvCxnSpPr>
          <p:cNvPr id="11" name="Straight Connector 10"/>
          <p:cNvCxnSpPr/>
          <p:nvPr userDrawn="1"/>
        </p:nvCxnSpPr>
        <p:spPr>
          <a:xfrm>
            <a:off x="4090737" y="1899235"/>
            <a:ext cx="0" cy="396975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8109284" y="1899235"/>
            <a:ext cx="0" cy="396975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7346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21000"/>
            <a:ext cx="12185650" cy="3937000"/>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36771" y="490370"/>
            <a:ext cx="2702582" cy="1425575"/>
          </a:xfrm>
          <a:prstGeom prst="rect">
            <a:avLst/>
          </a:prstGeom>
        </p:spPr>
      </p:pic>
      <p:pic>
        <p:nvPicPr>
          <p:cNvPr id="6" name="Picture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555541" y="4171077"/>
            <a:ext cx="1080917" cy="595252"/>
          </a:xfrm>
          <a:prstGeom prst="rect">
            <a:avLst/>
          </a:prstGeom>
        </p:spPr>
      </p:pic>
      <p:sp>
        <p:nvSpPr>
          <p:cNvPr id="7" name="TextBox 6"/>
          <p:cNvSpPr txBox="1"/>
          <p:nvPr userDrawn="1"/>
        </p:nvSpPr>
        <p:spPr>
          <a:xfrm>
            <a:off x="4149343" y="2129525"/>
            <a:ext cx="3893310" cy="1107996"/>
          </a:xfrm>
          <a:prstGeom prst="rect">
            <a:avLst/>
          </a:prstGeom>
          <a:noFill/>
        </p:spPr>
        <p:txBody>
          <a:bodyPr wrap="none" rtlCol="0">
            <a:spAutoFit/>
          </a:bodyPr>
          <a:lstStyle/>
          <a:p>
            <a:pPr algn="ctr"/>
            <a:r>
              <a:rPr lang="en-US" sz="6600" b="0" dirty="0">
                <a:solidFill>
                  <a:schemeClr val="tx2"/>
                </a:solidFill>
                <a:latin typeface="+mj-lt"/>
              </a:rPr>
              <a:t>Thank you</a:t>
            </a:r>
          </a:p>
        </p:txBody>
      </p:sp>
    </p:spTree>
    <p:extLst>
      <p:ext uri="{BB962C8B-B14F-4D97-AF65-F5344CB8AC3E}">
        <p14:creationId xmlns:p14="http://schemas.microsoft.com/office/powerpoint/2010/main" val="1602337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extBox 8"/>
          <p:cNvSpPr txBox="1"/>
          <p:nvPr userDrawn="1"/>
        </p:nvSpPr>
        <p:spPr>
          <a:xfrm>
            <a:off x="318052" y="6341572"/>
            <a:ext cx="11552582" cy="400110"/>
          </a:xfrm>
          <a:prstGeom prst="rect">
            <a:avLst/>
          </a:prstGeom>
          <a:noFill/>
        </p:spPr>
        <p:txBody>
          <a:bodyPr wrap="square" rtlCol="0">
            <a:spAutoFit/>
          </a:bodyPr>
          <a:lstStyle/>
          <a:p>
            <a:pPr algn="ctr"/>
            <a:r>
              <a:rPr lang="en-US" sz="1000" dirty="0">
                <a:solidFill>
                  <a:srgbClr val="747676"/>
                </a:solidFill>
              </a:rPr>
              <a:t>PAGE </a:t>
            </a:r>
            <a:fld id="{4F726FA8-E8ED-5F40-AA1B-C538ACECDAFD}" type="slidenum">
              <a:rPr lang="en-US" sz="1000" smtClean="0">
                <a:solidFill>
                  <a:srgbClr val="747676"/>
                </a:solidFill>
              </a:rPr>
              <a:pPr algn="ctr"/>
              <a:t>‹#›</a:t>
            </a:fld>
            <a:r>
              <a:rPr lang="en-US" sz="1000" dirty="0">
                <a:solidFill>
                  <a:srgbClr val="747676"/>
                </a:solidFill>
              </a:rPr>
              <a:t>    |    </a:t>
            </a:r>
            <a:r>
              <a:rPr lang="en-US" sz="1000" b="1" dirty="0">
                <a:solidFill>
                  <a:schemeClr val="bg1">
                    <a:lumMod val="50000"/>
                  </a:schemeClr>
                </a:solidFill>
              </a:rPr>
              <a:t>GRACE</a:t>
            </a:r>
            <a:r>
              <a:rPr lang="en-US" sz="1000" b="1" baseline="0" dirty="0">
                <a:solidFill>
                  <a:schemeClr val="bg1">
                    <a:lumMod val="50000"/>
                  </a:schemeClr>
                </a:solidFill>
              </a:rPr>
              <a:t> HOPPER CELEBRATION INDIA 17   </a:t>
            </a:r>
          </a:p>
          <a:p>
            <a:pPr algn="ctr"/>
            <a:r>
              <a:rPr lang="en-US" sz="1000" dirty="0">
                <a:solidFill>
                  <a:schemeClr val="bg1">
                    <a:lumMod val="50000"/>
                  </a:schemeClr>
                </a:solidFill>
              </a:rPr>
              <a:t>Presented by</a:t>
            </a:r>
            <a:r>
              <a:rPr lang="en-US" sz="1000" baseline="0" dirty="0">
                <a:solidFill>
                  <a:schemeClr val="bg1">
                    <a:lumMod val="50000"/>
                  </a:schemeClr>
                </a:solidFill>
              </a:rPr>
              <a:t> </a:t>
            </a:r>
            <a:r>
              <a:rPr lang="en-US" sz="1000" dirty="0">
                <a:solidFill>
                  <a:schemeClr val="bg1">
                    <a:lumMod val="50000"/>
                  </a:schemeClr>
                </a:solidFill>
              </a:rPr>
              <a:t>AnitaB.org and Association for Computing Machinery India (ACM) India </a:t>
            </a:r>
          </a:p>
        </p:txBody>
      </p:sp>
      <p:sp>
        <p:nvSpPr>
          <p:cNvPr id="3" name="Text Placeholder 2"/>
          <p:cNvSpPr>
            <a:spLocks noGrp="1"/>
          </p:cNvSpPr>
          <p:nvPr>
            <p:ph type="body" idx="1"/>
          </p:nvPr>
        </p:nvSpPr>
        <p:spPr>
          <a:xfrm>
            <a:off x="318052" y="1828800"/>
            <a:ext cx="11552582" cy="43481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7" cstate="email">
            <a:extLst>
              <a:ext uri="{28A0092B-C50C-407E-A947-70E740481C1C}">
                <a14:useLocalDpi xmlns:a14="http://schemas.microsoft.com/office/drawing/2010/main"/>
              </a:ext>
            </a:extLst>
          </a:blip>
          <a:stretch>
            <a:fillRect/>
          </a:stretch>
        </p:blipFill>
        <p:spPr>
          <a:xfrm>
            <a:off x="427236" y="6283325"/>
            <a:ext cx="1266825" cy="438150"/>
          </a:xfrm>
          <a:prstGeom prst="rect">
            <a:avLst/>
          </a:prstGeom>
        </p:spPr>
      </p:pic>
      <p:sp>
        <p:nvSpPr>
          <p:cNvPr id="10" name="TextBox 9"/>
          <p:cNvSpPr txBox="1"/>
          <p:nvPr userDrawn="1"/>
        </p:nvSpPr>
        <p:spPr>
          <a:xfrm>
            <a:off x="10866587" y="6298745"/>
            <a:ext cx="2008094" cy="400110"/>
          </a:xfrm>
          <a:prstGeom prst="rect">
            <a:avLst/>
          </a:prstGeom>
          <a:noFill/>
        </p:spPr>
        <p:txBody>
          <a:bodyPr wrap="square" rtlCol="0">
            <a:spAutoFit/>
          </a:bodyPr>
          <a:lstStyle/>
          <a:p>
            <a:r>
              <a:rPr lang="en-US" sz="2000" b="1" dirty="0"/>
              <a:t>#GHCI17</a:t>
            </a:r>
          </a:p>
        </p:txBody>
      </p:sp>
      <p:pic>
        <p:nvPicPr>
          <p:cNvPr id="11" name="Picture 10" descr="social_twitter.png"/>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a:off x="10591138" y="6377425"/>
            <a:ext cx="256675" cy="256675"/>
          </a:xfrm>
          <a:prstGeom prst="rect">
            <a:avLst/>
          </a:prstGeom>
        </p:spPr>
      </p:pic>
      <p:sp>
        <p:nvSpPr>
          <p:cNvPr id="2" name="Right Triangle 1"/>
          <p:cNvSpPr/>
          <p:nvPr userDrawn="1"/>
        </p:nvSpPr>
        <p:spPr>
          <a:xfrm rot="5400000">
            <a:off x="1463008" y="-1477563"/>
            <a:ext cx="932181" cy="3887307"/>
          </a:xfrm>
          <a:prstGeom prst="r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Placeholder 11"/>
          <p:cNvSpPr>
            <a:spLocks noGrp="1"/>
          </p:cNvSpPr>
          <p:nvPr>
            <p:ph type="title"/>
          </p:nvPr>
        </p:nvSpPr>
        <p:spPr>
          <a:xfrm>
            <a:off x="318052" y="365125"/>
            <a:ext cx="11552582" cy="1325563"/>
          </a:xfrm>
          <a:prstGeom prst="rect">
            <a:avLst/>
          </a:prstGeom>
        </p:spPr>
        <p:txBody>
          <a:bodyPr vert="horz" lIns="91440" tIns="45720" rIns="91440" bIns="45720" rtlCol="0" anchor="b">
            <a:normAutofit/>
          </a:bodyPr>
          <a:lstStyle/>
          <a:p>
            <a:r>
              <a:rPr lang="en-US" dirty="0"/>
              <a:t>Click to edit Master title style</a:t>
            </a:r>
          </a:p>
        </p:txBody>
      </p:sp>
    </p:spTree>
    <p:extLst>
      <p:ext uri="{BB962C8B-B14F-4D97-AF65-F5344CB8AC3E}">
        <p14:creationId xmlns:p14="http://schemas.microsoft.com/office/powerpoint/2010/main" val="19385598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3" r:id="rId4"/>
    <p:sldLayoutId id="2147483652" r:id="rId5"/>
    <p:sldLayoutId id="2147483656" r:id="rId6"/>
    <p:sldLayoutId id="2147483657" r:id="rId7"/>
    <p:sldLayoutId id="2147483662" r:id="rId8"/>
    <p:sldLayoutId id="2147483661" r:id="rId9"/>
    <p:sldLayoutId id="2147483664" r:id="rId10"/>
    <p:sldLayoutId id="2147483665" r:id="rId11"/>
    <p:sldLayoutId id="2147483666" r:id="rId12"/>
    <p:sldLayoutId id="2147483667" r:id="rId13"/>
    <p:sldLayoutId id="2147483668" r:id="rId14"/>
    <p:sldLayoutId id="2147483669" r:id="rId15"/>
  </p:sldLayoutIdLst>
  <p:txStyles>
    <p:titleStyle>
      <a:lvl1pPr algn="ctr" defTabSz="914400" rtl="0" eaLnBrk="1" latinLnBrk="0" hangingPunct="1">
        <a:lnSpc>
          <a:spcPct val="90000"/>
        </a:lnSpc>
        <a:spcBef>
          <a:spcPct val="0"/>
        </a:spcBef>
        <a:buNone/>
        <a:defRPr sz="4000" kern="1200">
          <a:solidFill>
            <a:schemeClr val="tx2"/>
          </a:solidFill>
          <a:latin typeface="+mj-lt"/>
          <a:ea typeface="+mj-ea"/>
          <a:cs typeface="+mj-cs"/>
        </a:defRPr>
      </a:lvl1pPr>
    </p:titleStyle>
    <p:bodyStyle>
      <a:lvl1pPr marL="0" indent="0" algn="l" defTabSz="914400" rtl="0" eaLnBrk="1" latinLnBrk="0" hangingPunct="1">
        <a:lnSpc>
          <a:spcPct val="90000"/>
        </a:lnSpc>
        <a:spcBef>
          <a:spcPts val="1000"/>
        </a:spcBef>
        <a:buFont typeface="Arial"/>
        <a:buNone/>
        <a:defRPr sz="3200" b="1" kern="1200" spc="0">
          <a:solidFill>
            <a:schemeClr val="accent2"/>
          </a:solidFill>
          <a:latin typeface="+mn-lt"/>
          <a:ea typeface="+mn-ea"/>
          <a:cs typeface="+mn-cs"/>
        </a:defRPr>
      </a:lvl1pPr>
      <a:lvl2pPr marL="347663" indent="-287338" algn="l" defTabSz="914400" rtl="0" eaLnBrk="1" latinLnBrk="0" hangingPunct="1">
        <a:lnSpc>
          <a:spcPct val="90000"/>
        </a:lnSpc>
        <a:spcBef>
          <a:spcPts val="500"/>
        </a:spcBef>
        <a:buFont typeface="Arial"/>
        <a:buChar char="•"/>
        <a:tabLst/>
        <a:defRPr sz="2800" kern="1200">
          <a:solidFill>
            <a:schemeClr val="tx1"/>
          </a:solidFill>
          <a:latin typeface="+mn-lt"/>
          <a:ea typeface="+mn-ea"/>
          <a:cs typeface="+mn-cs"/>
        </a:defRPr>
      </a:lvl2pPr>
      <a:lvl3pPr marL="757238" indent="-409575" algn="l" defTabSz="914400" rtl="0" eaLnBrk="1" latinLnBrk="0" hangingPunct="1">
        <a:lnSpc>
          <a:spcPct val="90000"/>
        </a:lnSpc>
        <a:spcBef>
          <a:spcPts val="500"/>
        </a:spcBef>
        <a:buFont typeface=".HelveticaNeueDeskInterface-Regular" charset="-120"/>
        <a:buChar char="—"/>
        <a:tabLst/>
        <a:defRPr sz="2400" kern="1200">
          <a:solidFill>
            <a:schemeClr val="tx1"/>
          </a:solidFill>
          <a:latin typeface="+mn-lt"/>
          <a:ea typeface="+mn-ea"/>
          <a:cs typeface="+mn-cs"/>
        </a:defRPr>
      </a:lvl3pPr>
      <a:lvl4pPr marL="1042987" indent="-285750" algn="l" defTabSz="914400" rtl="0" eaLnBrk="1" latinLnBrk="0" hangingPunct="1">
        <a:lnSpc>
          <a:spcPct val="90000"/>
        </a:lnSpc>
        <a:spcBef>
          <a:spcPts val="500"/>
        </a:spcBef>
        <a:buClr>
          <a:schemeClr val="bg1">
            <a:lumMod val="50000"/>
          </a:schemeClr>
        </a:buClr>
        <a:buFont typeface="Arial" charset="0"/>
        <a:buChar char="•"/>
        <a:tabLst/>
        <a:defRPr sz="2000" kern="1200">
          <a:solidFill>
            <a:schemeClr val="tx1"/>
          </a:solidFill>
          <a:latin typeface="+mn-lt"/>
          <a:ea typeface="+mn-ea"/>
          <a:cs typeface="+mn-cs"/>
        </a:defRPr>
      </a:lvl4pPr>
      <a:lvl5pPr marL="1044575" indent="0" algn="l" defTabSz="914400" rtl="0" eaLnBrk="1" latinLnBrk="0" hangingPunct="1">
        <a:lnSpc>
          <a:spcPct val="90000"/>
        </a:lnSpc>
        <a:spcBef>
          <a:spcPts val="500"/>
        </a:spcBef>
        <a:buClr>
          <a:schemeClr val="bg1">
            <a:lumMod val="50000"/>
          </a:schemeClr>
        </a:buClr>
        <a:buSzPct val="100000"/>
        <a:buFont typeface="Courier New" charset="0"/>
        <a:buNone/>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5.xml"/><Relationship Id="rId1" Type="http://schemas.openxmlformats.org/officeDocument/2006/relationships/slideLayout" Target="../slideLayouts/slideLayout10.xml"/><Relationship Id="rId5" Type="http://schemas.openxmlformats.org/officeDocument/2006/relationships/image" Target="../media/image13.emf"/><Relationship Id="rId4" Type="http://schemas.openxmlformats.org/officeDocument/2006/relationships/image" Target="../media/image12.emf"/></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4.xml"/><Relationship Id="rId1" Type="http://schemas.openxmlformats.org/officeDocument/2006/relationships/slideLayout" Target="../slideLayouts/slideLayout13.xml"/><Relationship Id="rId5" Type="http://schemas.openxmlformats.org/officeDocument/2006/relationships/image" Target="../media/image19.emf"/><Relationship Id="rId4" Type="http://schemas.openxmlformats.org/officeDocument/2006/relationships/image" Target="../media/image18.emf"/></Relationships>
</file>

<file path=ppt/slides/_rels/slide2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20.emf"/></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hyperlink" Target="https://github.com/Microsoft/iot-samples/blob/develop/AzureFunctionDecompShred/nodejs/azure-decompress.js"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13.xml"/><Relationship Id="rId4" Type="http://schemas.openxmlformats.org/officeDocument/2006/relationships/hyperlink" Target="https://github.com/Microsoft/iot-samples/blob/develop/CollectionParsing/AzureFunctions/NodejsIotHubTrigger/index.j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7.xml"/><Relationship Id="rId1" Type="http://schemas.openxmlformats.org/officeDocument/2006/relationships/slideLayout" Target="../slideLayouts/slideLayout1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8" Type="http://schemas.openxmlformats.org/officeDocument/2006/relationships/image" Target="../media/image33.wmf"/><Relationship Id="rId3" Type="http://schemas.openxmlformats.org/officeDocument/2006/relationships/notesSlide" Target="../notesSlides/notesSlide51.xml"/><Relationship Id="rId7" Type="http://schemas.openxmlformats.org/officeDocument/2006/relationships/oleObject" Target="../embeddings/oleObject2.bin"/><Relationship Id="rId12" Type="http://schemas.openxmlformats.org/officeDocument/2006/relationships/image" Target="../media/image35.wmf"/><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image" Target="../media/image32.wmf"/><Relationship Id="rId11" Type="http://schemas.openxmlformats.org/officeDocument/2006/relationships/oleObject" Target="../embeddings/oleObject4.bin"/><Relationship Id="rId5" Type="http://schemas.openxmlformats.org/officeDocument/2006/relationships/oleObject" Target="../embeddings/oleObject1.bin"/><Relationship Id="rId10" Type="http://schemas.openxmlformats.org/officeDocument/2006/relationships/image" Target="../media/image34.wmf"/><Relationship Id="rId4" Type="http://schemas.openxmlformats.org/officeDocument/2006/relationships/image" Target="../media/image36.emf"/><Relationship Id="rId9" Type="http://schemas.openxmlformats.org/officeDocument/2006/relationships/oleObject" Target="../embeddings/oleObject3.bin"/></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hyperlink" Target="https://channel9.msdn.com/Shows/themakershow/starterkits"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 Id="rId5" Type="http://schemas.openxmlformats.org/officeDocument/2006/relationships/hyperlink" Target="http://docs.aws.amazon.com/iot/latest/developerguide/iot-gs.html" TargetMode="External"/><Relationship Id="rId4" Type="http://schemas.openxmlformats.org/officeDocument/2006/relationships/hyperlink" Target="https://docs.microsoft.com/en-us/azure/iot-hub/iot-hub-get-started" TargetMode="Externa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sz="4800" dirty="0"/>
              <a:t>Building a millions of sensors driven IoT System</a:t>
            </a:r>
          </a:p>
        </p:txBody>
      </p:sp>
      <p:sp>
        <p:nvSpPr>
          <p:cNvPr id="5" name="Subtitle 4"/>
          <p:cNvSpPr>
            <a:spLocks noGrp="1"/>
          </p:cNvSpPr>
          <p:nvPr>
            <p:ph type="subTitle" idx="1"/>
          </p:nvPr>
        </p:nvSpPr>
        <p:spPr/>
        <p:txBody>
          <a:bodyPr/>
          <a:lstStyle/>
          <a:p>
            <a:r>
              <a:rPr lang="en-US" dirty="0"/>
              <a:t>Massive scale ingestion, edge &amp; near real-time processing</a:t>
            </a:r>
          </a:p>
        </p:txBody>
      </p:sp>
      <p:sp>
        <p:nvSpPr>
          <p:cNvPr id="6" name="Subtitle 4"/>
          <p:cNvSpPr txBox="1">
            <a:spLocks/>
          </p:cNvSpPr>
          <p:nvPr/>
        </p:nvSpPr>
        <p:spPr>
          <a:xfrm>
            <a:off x="0" y="4001380"/>
            <a:ext cx="12185650" cy="5842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000" b="1" kern="1200" spc="0">
                <a:solidFill>
                  <a:schemeClr val="accent1"/>
                </a:solidFill>
                <a:latin typeface="+mn-lt"/>
                <a:ea typeface="+mn-ea"/>
                <a:cs typeface="+mn-cs"/>
              </a:defRPr>
            </a:lvl1pPr>
            <a:lvl2pPr marL="457200" indent="0" algn="ctr" defTabSz="914400" rtl="0" eaLnBrk="1" latinLnBrk="0" hangingPunct="1">
              <a:lnSpc>
                <a:spcPct val="90000"/>
              </a:lnSpc>
              <a:spcBef>
                <a:spcPts val="500"/>
              </a:spcBef>
              <a:buFont typeface="Arial"/>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HelveticaNeueDeskInterface-Regular" charset="-120"/>
              <a:buNone/>
              <a:tabLst/>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Clr>
                <a:schemeClr val="bg1">
                  <a:lumMod val="50000"/>
                </a:schemeClr>
              </a:buClr>
              <a:buFont typeface="Arial" charset="0"/>
              <a:buNone/>
              <a:tabLst/>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Clr>
                <a:schemeClr val="bg1">
                  <a:lumMod val="50000"/>
                </a:schemeClr>
              </a:buClr>
              <a:buSzPct val="100000"/>
              <a:buFont typeface="Courier New" charset="0"/>
              <a:buNone/>
              <a:tabLst/>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b="0" dirty="0">
                <a:solidFill>
                  <a:schemeClr val="tx1"/>
                </a:solidFill>
              </a:rPr>
              <a:t>Shweta Gupta  |   @</a:t>
            </a:r>
            <a:r>
              <a:rPr lang="en-US" b="0" dirty="0" err="1">
                <a:solidFill>
                  <a:schemeClr val="tx1"/>
                </a:solidFill>
              </a:rPr>
              <a:t>shwetastweets</a:t>
            </a:r>
            <a:endParaRPr lang="en-US" b="0" dirty="0">
              <a:solidFill>
                <a:schemeClr val="tx1"/>
              </a:solidFill>
            </a:endParaRPr>
          </a:p>
        </p:txBody>
      </p:sp>
    </p:spTree>
    <p:extLst>
      <p:ext uri="{BB962C8B-B14F-4D97-AF65-F5344CB8AC3E}">
        <p14:creationId xmlns:p14="http://schemas.microsoft.com/office/powerpoint/2010/main" val="3820772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39" y="1606352"/>
            <a:ext cx="11653523" cy="3379335"/>
          </a:xfrm>
        </p:spPr>
        <p:txBody>
          <a:bodyPr/>
          <a:lstStyle/>
          <a:p>
            <a:r>
              <a:rPr lang="en-US" dirty="0"/>
              <a:t>Choosing the right hardware</a:t>
            </a:r>
          </a:p>
          <a:p>
            <a:r>
              <a:rPr lang="en-US" dirty="0"/>
              <a:t>Placement of the devices</a:t>
            </a:r>
          </a:p>
          <a:p>
            <a:r>
              <a:rPr lang="en-US" dirty="0"/>
              <a:t>Power, voltage &amp; costs</a:t>
            </a:r>
          </a:p>
          <a:p>
            <a:r>
              <a:rPr lang="en-US" dirty="0"/>
              <a:t>Number of sensors</a:t>
            </a:r>
          </a:p>
          <a:p>
            <a:endParaRPr lang="en-US" dirty="0"/>
          </a:p>
        </p:txBody>
      </p:sp>
      <p:sp>
        <p:nvSpPr>
          <p:cNvPr id="4" name="Title 3"/>
          <p:cNvSpPr>
            <a:spLocks noGrp="1"/>
          </p:cNvSpPr>
          <p:nvPr>
            <p:ph type="title"/>
          </p:nvPr>
        </p:nvSpPr>
        <p:spPr>
          <a:xfrm>
            <a:off x="318052" y="-253437"/>
            <a:ext cx="11552582" cy="1325563"/>
          </a:xfrm>
        </p:spPr>
        <p:txBody>
          <a:bodyPr/>
          <a:lstStyle/>
          <a:p>
            <a:r>
              <a:rPr lang="en-US" dirty="0"/>
              <a:t>Data capture</a:t>
            </a:r>
          </a:p>
        </p:txBody>
      </p:sp>
    </p:spTree>
    <p:extLst>
      <p:ext uri="{BB962C8B-B14F-4D97-AF65-F5344CB8AC3E}">
        <p14:creationId xmlns:p14="http://schemas.microsoft.com/office/powerpoint/2010/main" val="3800832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39" y="1606352"/>
            <a:ext cx="11653523" cy="3379335"/>
          </a:xfrm>
        </p:spPr>
        <p:txBody>
          <a:bodyPr/>
          <a:lstStyle/>
          <a:p>
            <a:r>
              <a:rPr lang="en-US" dirty="0"/>
              <a:t>Choosing the right hardware</a:t>
            </a:r>
          </a:p>
          <a:p>
            <a:r>
              <a:rPr lang="en-US" dirty="0"/>
              <a:t>Placement of the devices</a:t>
            </a:r>
          </a:p>
          <a:p>
            <a:r>
              <a:rPr lang="en-US" dirty="0"/>
              <a:t>Power, voltage &amp; costs</a:t>
            </a:r>
          </a:p>
          <a:p>
            <a:r>
              <a:rPr lang="en-US" dirty="0"/>
              <a:t>Number of sensors</a:t>
            </a:r>
          </a:p>
          <a:p>
            <a:endParaRPr lang="en-US" dirty="0"/>
          </a:p>
        </p:txBody>
      </p:sp>
      <p:sp>
        <p:nvSpPr>
          <p:cNvPr id="4" name="Title 3"/>
          <p:cNvSpPr>
            <a:spLocks noGrp="1"/>
          </p:cNvSpPr>
          <p:nvPr>
            <p:ph type="title"/>
          </p:nvPr>
        </p:nvSpPr>
        <p:spPr>
          <a:xfrm>
            <a:off x="318052" y="-414801"/>
            <a:ext cx="11552582" cy="1325563"/>
          </a:xfrm>
        </p:spPr>
        <p:txBody>
          <a:bodyPr/>
          <a:lstStyle/>
          <a:p>
            <a:r>
              <a:rPr lang="en-US" dirty="0"/>
              <a:t>Data capture</a:t>
            </a:r>
          </a:p>
        </p:txBody>
      </p:sp>
      <p:sp>
        <p:nvSpPr>
          <p:cNvPr id="6" name="Oval 5"/>
          <p:cNvSpPr/>
          <p:nvPr/>
        </p:nvSpPr>
        <p:spPr bwMode="auto">
          <a:xfrm>
            <a:off x="25047" y="3005445"/>
            <a:ext cx="5435620" cy="1058887"/>
          </a:xfrm>
          <a:prstGeom prst="ellipse">
            <a:avLst/>
          </a:prstGeom>
          <a:noFill/>
          <a:ln w="38100">
            <a:solidFill>
              <a:schemeClr val="tx2">
                <a:lumMod val="5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14498300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19195" y="5476182"/>
            <a:ext cx="10588871" cy="724143"/>
          </a:xfrm>
          <a:prstGeom prst="rect">
            <a:avLst/>
          </a:prstGeom>
          <a:noFill/>
        </p:spPr>
        <p:txBody>
          <a:bodyPr wrap="square" lIns="179285" tIns="143428" rIns="179285" bIns="143428" rtlCol="0">
            <a:spAutoFit/>
          </a:bodyPr>
          <a:lstStyle/>
          <a:p>
            <a:pPr>
              <a:lnSpc>
                <a:spcPct val="90000"/>
              </a:lnSpc>
              <a:spcAft>
                <a:spcPts val="588"/>
              </a:spcAft>
            </a:pPr>
            <a:r>
              <a:rPr lang="en-US" sz="3137" dirty="0">
                <a:gradFill>
                  <a:gsLst>
                    <a:gs pos="2917">
                      <a:schemeClr val="tx1"/>
                    </a:gs>
                    <a:gs pos="30000">
                      <a:schemeClr val="tx1"/>
                    </a:gs>
                  </a:gsLst>
                  <a:lin ang="5400000" scaled="0"/>
                </a:gradFill>
              </a:rPr>
              <a:t>Sum: 2 x 10 x 15 x 50 x 50 = </a:t>
            </a:r>
            <a:r>
              <a:rPr lang="en-US" sz="3137" dirty="0"/>
              <a:t>7500</a:t>
            </a:r>
          </a:p>
        </p:txBody>
      </p:sp>
      <p:sp>
        <p:nvSpPr>
          <p:cNvPr id="4" name="Text Placeholder 3"/>
          <p:cNvSpPr>
            <a:spLocks noGrp="1"/>
          </p:cNvSpPr>
          <p:nvPr>
            <p:ph type="body" sz="quarter" idx="10"/>
          </p:nvPr>
        </p:nvSpPr>
        <p:spPr>
          <a:xfrm>
            <a:off x="269239" y="2144232"/>
            <a:ext cx="11653523" cy="3379335"/>
          </a:xfrm>
        </p:spPr>
        <p:txBody>
          <a:bodyPr/>
          <a:lstStyle/>
          <a:p>
            <a:r>
              <a:rPr lang="en-US" dirty="0"/>
              <a:t>Average sensor range requires 1 in each bay area</a:t>
            </a:r>
          </a:p>
          <a:p>
            <a:r>
              <a:rPr lang="en-US" dirty="0"/>
              <a:t>Each floor has 10 such bays</a:t>
            </a:r>
          </a:p>
          <a:p>
            <a:r>
              <a:rPr lang="en-US" dirty="0"/>
              <a:t>Each building has 15 such floors</a:t>
            </a:r>
          </a:p>
          <a:p>
            <a:r>
              <a:rPr lang="en-US" dirty="0"/>
              <a:t>Each campus has 50 buildings</a:t>
            </a:r>
          </a:p>
          <a:p>
            <a:r>
              <a:rPr lang="en-US" dirty="0"/>
              <a:t>10 such campuses to manage</a:t>
            </a:r>
          </a:p>
        </p:txBody>
      </p:sp>
      <p:sp>
        <p:nvSpPr>
          <p:cNvPr id="2" name="Title 1"/>
          <p:cNvSpPr>
            <a:spLocks noGrp="1"/>
          </p:cNvSpPr>
          <p:nvPr>
            <p:ph type="title"/>
          </p:nvPr>
        </p:nvSpPr>
        <p:spPr>
          <a:xfrm>
            <a:off x="318052" y="-118967"/>
            <a:ext cx="11552582" cy="1325563"/>
          </a:xfrm>
        </p:spPr>
        <p:txBody>
          <a:bodyPr/>
          <a:lstStyle/>
          <a:p>
            <a:r>
              <a:rPr lang="en-US" b="1" dirty="0"/>
              <a:t>Our scenario</a:t>
            </a:r>
          </a:p>
        </p:txBody>
      </p:sp>
      <p:sp>
        <p:nvSpPr>
          <p:cNvPr id="3" name="TextBox 2"/>
          <p:cNvSpPr txBox="1"/>
          <p:nvPr/>
        </p:nvSpPr>
        <p:spPr>
          <a:xfrm>
            <a:off x="519195" y="5457963"/>
            <a:ext cx="10588871" cy="724143"/>
          </a:xfrm>
          <a:prstGeom prst="rect">
            <a:avLst/>
          </a:prstGeom>
          <a:noFill/>
        </p:spPr>
        <p:txBody>
          <a:bodyPr wrap="square" lIns="179285" tIns="143428" rIns="179285" bIns="143428" rtlCol="0">
            <a:spAutoFit/>
          </a:bodyPr>
          <a:lstStyle/>
          <a:p>
            <a:pPr>
              <a:lnSpc>
                <a:spcPct val="90000"/>
              </a:lnSpc>
              <a:spcAft>
                <a:spcPts val="588"/>
              </a:spcAft>
            </a:pPr>
            <a:r>
              <a:rPr lang="en-US" sz="3137" dirty="0">
                <a:gradFill>
                  <a:gsLst>
                    <a:gs pos="2917">
                      <a:schemeClr val="tx1"/>
                    </a:gs>
                    <a:gs pos="30000">
                      <a:schemeClr val="tx1"/>
                    </a:gs>
                  </a:gsLst>
                  <a:lin ang="5400000" scaled="0"/>
                </a:gradFill>
              </a:rPr>
              <a:t>Sum: 2 x 10 x 15 x 50 x 50 = </a:t>
            </a:r>
            <a:r>
              <a:rPr lang="en-US" sz="3137" dirty="0">
                <a:solidFill>
                  <a:schemeClr val="tx2"/>
                </a:solidFill>
              </a:rPr>
              <a:t>750,000 </a:t>
            </a:r>
          </a:p>
        </p:txBody>
      </p:sp>
    </p:spTree>
    <p:extLst>
      <p:ext uri="{BB962C8B-B14F-4D97-AF65-F5344CB8AC3E}">
        <p14:creationId xmlns:p14="http://schemas.microsoft.com/office/powerpoint/2010/main" val="1798351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xit" presetSubtype="0" fill="hold" grpId="1" nodeType="withEffect">
                                  <p:stCondLst>
                                    <p:cond delay="0"/>
                                  </p:stCondLst>
                                  <p:childTnLst>
                                    <p:animEffect transition="out" filter="fad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Connectivity</a:t>
            </a:r>
          </a:p>
        </p:txBody>
      </p:sp>
      <p:sp>
        <p:nvSpPr>
          <p:cNvPr id="2" name="Text Placeholder 1"/>
          <p:cNvSpPr>
            <a:spLocks noGrp="1"/>
          </p:cNvSpPr>
          <p:nvPr>
            <p:ph type="body" sz="quarter" idx="10"/>
          </p:nvPr>
        </p:nvSpPr>
        <p:spPr>
          <a:xfrm>
            <a:off x="317500" y="2121705"/>
            <a:ext cx="11553825" cy="4219575"/>
          </a:xfrm>
        </p:spPr>
        <p:txBody>
          <a:bodyPr/>
          <a:lstStyle/>
          <a:p>
            <a:r>
              <a:rPr lang="en-US" dirty="0"/>
              <a:t>Define the layout of devices</a:t>
            </a:r>
          </a:p>
          <a:p>
            <a:r>
              <a:rPr lang="en-US" dirty="0"/>
              <a:t>How will they send data? – </a:t>
            </a:r>
            <a:r>
              <a:rPr lang="en-US" dirty="0" err="1"/>
              <a:t>wifi</a:t>
            </a:r>
            <a:r>
              <a:rPr lang="en-US" dirty="0"/>
              <a:t>, Bluetooth, Ethernet</a:t>
            </a:r>
          </a:p>
          <a:p>
            <a:r>
              <a:rPr lang="en-US" dirty="0"/>
              <a:t>Where will the data be consolidated before sending it to the cloud</a:t>
            </a:r>
          </a:p>
          <a:p>
            <a:r>
              <a:rPr lang="en-US" dirty="0"/>
              <a:t>Will the sensors be directly connecting to the cloud?</a:t>
            </a:r>
          </a:p>
        </p:txBody>
      </p:sp>
    </p:spTree>
    <p:extLst>
      <p:ext uri="{BB962C8B-B14F-4D97-AF65-F5344CB8AC3E}">
        <p14:creationId xmlns:p14="http://schemas.microsoft.com/office/powerpoint/2010/main" val="3543230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scenario</a:t>
            </a:r>
          </a:p>
        </p:txBody>
      </p:sp>
      <p:pic>
        <p:nvPicPr>
          <p:cNvPr id="4" name="Picture 3"/>
          <p:cNvPicPr>
            <a:picLocks noChangeAspect="1"/>
          </p:cNvPicPr>
          <p:nvPr/>
        </p:nvPicPr>
        <p:blipFill>
          <a:blip r:embed="rId3"/>
          <a:stretch>
            <a:fillRect/>
          </a:stretch>
        </p:blipFill>
        <p:spPr>
          <a:xfrm>
            <a:off x="5743038" y="2511298"/>
            <a:ext cx="5570434" cy="3176661"/>
          </a:xfrm>
          <a:prstGeom prst="rect">
            <a:avLst/>
          </a:prstGeom>
        </p:spPr>
      </p:pic>
      <p:pic>
        <p:nvPicPr>
          <p:cNvPr id="5" name="Picture 4"/>
          <p:cNvPicPr>
            <a:picLocks noChangeAspect="1"/>
          </p:cNvPicPr>
          <p:nvPr/>
        </p:nvPicPr>
        <p:blipFill>
          <a:blip r:embed="rId4"/>
          <a:stretch>
            <a:fillRect/>
          </a:stretch>
        </p:blipFill>
        <p:spPr>
          <a:xfrm>
            <a:off x="5743038" y="2511298"/>
            <a:ext cx="5570434" cy="3176661"/>
          </a:xfrm>
          <a:prstGeom prst="rect">
            <a:avLst/>
          </a:prstGeom>
        </p:spPr>
      </p:pic>
      <p:sp>
        <p:nvSpPr>
          <p:cNvPr id="8" name="Speech Bubble: Rectangle 7"/>
          <p:cNvSpPr/>
          <p:nvPr/>
        </p:nvSpPr>
        <p:spPr bwMode="auto">
          <a:xfrm>
            <a:off x="2354599" y="2087743"/>
            <a:ext cx="3176661" cy="917702"/>
          </a:xfrm>
          <a:prstGeom prst="wedgeRectCallout">
            <a:avLst>
              <a:gd name="adj1" fmla="val 122973"/>
              <a:gd name="adj2" fmla="val 101118"/>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Each floor has bays</a:t>
            </a:r>
          </a:p>
        </p:txBody>
      </p:sp>
    </p:spTree>
    <p:extLst>
      <p:ext uri="{BB962C8B-B14F-4D97-AF65-F5344CB8AC3E}">
        <p14:creationId xmlns:p14="http://schemas.microsoft.com/office/powerpoint/2010/main" val="313157530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scenario</a:t>
            </a:r>
          </a:p>
        </p:txBody>
      </p:sp>
      <p:pic>
        <p:nvPicPr>
          <p:cNvPr id="4" name="Picture 3"/>
          <p:cNvPicPr>
            <a:picLocks noChangeAspect="1"/>
          </p:cNvPicPr>
          <p:nvPr/>
        </p:nvPicPr>
        <p:blipFill>
          <a:blip r:embed="rId3"/>
          <a:stretch>
            <a:fillRect/>
          </a:stretch>
        </p:blipFill>
        <p:spPr>
          <a:xfrm>
            <a:off x="5743038" y="2511298"/>
            <a:ext cx="5570434" cy="3176661"/>
          </a:xfrm>
          <a:prstGeom prst="rect">
            <a:avLst/>
          </a:prstGeom>
        </p:spPr>
      </p:pic>
      <p:pic>
        <p:nvPicPr>
          <p:cNvPr id="5" name="Picture 4"/>
          <p:cNvPicPr>
            <a:picLocks noChangeAspect="1"/>
          </p:cNvPicPr>
          <p:nvPr/>
        </p:nvPicPr>
        <p:blipFill>
          <a:blip r:embed="rId4"/>
          <a:stretch>
            <a:fillRect/>
          </a:stretch>
        </p:blipFill>
        <p:spPr>
          <a:xfrm>
            <a:off x="5743038" y="2511298"/>
            <a:ext cx="5570434" cy="3176661"/>
          </a:xfrm>
          <a:prstGeom prst="rect">
            <a:avLst/>
          </a:prstGeom>
        </p:spPr>
      </p:pic>
      <p:pic>
        <p:nvPicPr>
          <p:cNvPr id="6" name="Picture 5"/>
          <p:cNvPicPr>
            <a:picLocks noChangeAspect="1"/>
          </p:cNvPicPr>
          <p:nvPr/>
        </p:nvPicPr>
        <p:blipFill>
          <a:blip r:embed="rId5"/>
          <a:stretch>
            <a:fillRect/>
          </a:stretch>
        </p:blipFill>
        <p:spPr>
          <a:xfrm>
            <a:off x="5822800" y="2440705"/>
            <a:ext cx="5490672" cy="3247254"/>
          </a:xfrm>
          <a:prstGeom prst="rect">
            <a:avLst/>
          </a:prstGeom>
        </p:spPr>
      </p:pic>
      <p:sp>
        <p:nvSpPr>
          <p:cNvPr id="7" name="Speech Bubble: Rectangle 6"/>
          <p:cNvSpPr/>
          <p:nvPr/>
        </p:nvSpPr>
        <p:spPr bwMode="auto">
          <a:xfrm>
            <a:off x="1295712" y="3640778"/>
            <a:ext cx="3176661" cy="917702"/>
          </a:xfrm>
          <a:prstGeom prst="wedgeRectCallout">
            <a:avLst>
              <a:gd name="adj1" fmla="val 105254"/>
              <a:gd name="adj2" fmla="val 82945"/>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One sensor per bay</a:t>
            </a:r>
          </a:p>
        </p:txBody>
      </p:sp>
    </p:spTree>
    <p:extLst>
      <p:ext uri="{BB962C8B-B14F-4D97-AF65-F5344CB8AC3E}">
        <p14:creationId xmlns:p14="http://schemas.microsoft.com/office/powerpoint/2010/main" val="353864538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scenario</a:t>
            </a:r>
          </a:p>
        </p:txBody>
      </p:sp>
      <p:pic>
        <p:nvPicPr>
          <p:cNvPr id="4" name="Picture 3"/>
          <p:cNvPicPr>
            <a:picLocks noChangeAspect="1"/>
          </p:cNvPicPr>
          <p:nvPr/>
        </p:nvPicPr>
        <p:blipFill>
          <a:blip r:embed="rId3"/>
          <a:stretch>
            <a:fillRect/>
          </a:stretch>
        </p:blipFill>
        <p:spPr>
          <a:xfrm>
            <a:off x="5743038" y="2511298"/>
            <a:ext cx="5570434" cy="3176661"/>
          </a:xfrm>
          <a:prstGeom prst="rect">
            <a:avLst/>
          </a:prstGeom>
        </p:spPr>
      </p:pic>
      <p:pic>
        <p:nvPicPr>
          <p:cNvPr id="5" name="Picture 4"/>
          <p:cNvPicPr>
            <a:picLocks noChangeAspect="1"/>
          </p:cNvPicPr>
          <p:nvPr/>
        </p:nvPicPr>
        <p:blipFill>
          <a:blip r:embed="rId4"/>
          <a:stretch>
            <a:fillRect/>
          </a:stretch>
        </p:blipFill>
        <p:spPr>
          <a:xfrm>
            <a:off x="5743038" y="2511298"/>
            <a:ext cx="5570434" cy="3176661"/>
          </a:xfrm>
          <a:prstGeom prst="rect">
            <a:avLst/>
          </a:prstGeom>
        </p:spPr>
      </p:pic>
      <p:pic>
        <p:nvPicPr>
          <p:cNvPr id="6" name="Picture 5"/>
          <p:cNvPicPr>
            <a:picLocks noChangeAspect="1"/>
          </p:cNvPicPr>
          <p:nvPr/>
        </p:nvPicPr>
        <p:blipFill>
          <a:blip r:embed="rId5"/>
          <a:stretch>
            <a:fillRect/>
          </a:stretch>
        </p:blipFill>
        <p:spPr>
          <a:xfrm>
            <a:off x="5822800" y="2440705"/>
            <a:ext cx="5490672" cy="3247254"/>
          </a:xfrm>
          <a:prstGeom prst="rect">
            <a:avLst/>
          </a:prstGeom>
        </p:spPr>
      </p:pic>
      <p:sp>
        <p:nvSpPr>
          <p:cNvPr id="7" name="Speech Bubble: Rectangle 6"/>
          <p:cNvSpPr/>
          <p:nvPr/>
        </p:nvSpPr>
        <p:spPr bwMode="auto">
          <a:xfrm>
            <a:off x="1295712" y="3640778"/>
            <a:ext cx="3176661" cy="917702"/>
          </a:xfrm>
          <a:prstGeom prst="wedgeRectCallout">
            <a:avLst>
              <a:gd name="adj1" fmla="val 131504"/>
              <a:gd name="adj2" fmla="val -196469"/>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One hub per floor that consolidates data for the floor</a:t>
            </a:r>
          </a:p>
        </p:txBody>
      </p:sp>
      <p:pic>
        <p:nvPicPr>
          <p:cNvPr id="8" name="Picture 7"/>
          <p:cNvPicPr>
            <a:picLocks noChangeAspect="1"/>
          </p:cNvPicPr>
          <p:nvPr/>
        </p:nvPicPr>
        <p:blipFill>
          <a:blip r:embed="rId6"/>
          <a:stretch>
            <a:fillRect/>
          </a:stretch>
        </p:blipFill>
        <p:spPr>
          <a:xfrm>
            <a:off x="6943110" y="2125535"/>
            <a:ext cx="1182526" cy="722991"/>
          </a:xfrm>
          <a:prstGeom prst="rect">
            <a:avLst/>
          </a:prstGeom>
        </p:spPr>
      </p:pic>
    </p:spTree>
    <p:extLst>
      <p:ext uri="{BB962C8B-B14F-4D97-AF65-F5344CB8AC3E}">
        <p14:creationId xmlns:p14="http://schemas.microsoft.com/office/powerpoint/2010/main" val="72472079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scenario</a:t>
            </a:r>
          </a:p>
        </p:txBody>
      </p:sp>
      <p:pic>
        <p:nvPicPr>
          <p:cNvPr id="3" name="Picture 2"/>
          <p:cNvPicPr>
            <a:picLocks noChangeAspect="1"/>
          </p:cNvPicPr>
          <p:nvPr/>
        </p:nvPicPr>
        <p:blipFill>
          <a:blip r:embed="rId3"/>
          <a:stretch>
            <a:fillRect/>
          </a:stretch>
        </p:blipFill>
        <p:spPr>
          <a:xfrm>
            <a:off x="7225480" y="1523003"/>
            <a:ext cx="3208023" cy="4799409"/>
          </a:xfrm>
          <a:prstGeom prst="rect">
            <a:avLst/>
          </a:prstGeom>
        </p:spPr>
      </p:pic>
      <p:sp>
        <p:nvSpPr>
          <p:cNvPr id="4" name="Speech Bubble: Rectangle 3"/>
          <p:cNvSpPr/>
          <p:nvPr/>
        </p:nvSpPr>
        <p:spPr bwMode="auto">
          <a:xfrm>
            <a:off x="2920500" y="3005004"/>
            <a:ext cx="3176661" cy="917702"/>
          </a:xfrm>
          <a:prstGeom prst="wedgeRectCallout">
            <a:avLst>
              <a:gd name="adj1" fmla="val 105910"/>
              <a:gd name="adj2" fmla="val -176024"/>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Gateway for each building</a:t>
            </a:r>
          </a:p>
        </p:txBody>
      </p:sp>
    </p:spTree>
    <p:extLst>
      <p:ext uri="{BB962C8B-B14F-4D97-AF65-F5344CB8AC3E}">
        <p14:creationId xmlns:p14="http://schemas.microsoft.com/office/powerpoint/2010/main" val="296284193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39" y="1189495"/>
            <a:ext cx="11653523" cy="2051739"/>
          </a:xfrm>
        </p:spPr>
        <p:txBody>
          <a:bodyPr/>
          <a:lstStyle/>
          <a:p>
            <a:r>
              <a:rPr lang="en-US" dirty="0"/>
              <a:t>JSON/CSV/Text</a:t>
            </a:r>
          </a:p>
          <a:p>
            <a:r>
              <a:rPr lang="en-US" dirty="0"/>
              <a:t>Collection or single messages?</a:t>
            </a:r>
          </a:p>
          <a:p>
            <a:r>
              <a:rPr lang="en-US" dirty="0"/>
              <a:t>Compressed</a:t>
            </a:r>
          </a:p>
        </p:txBody>
      </p:sp>
      <p:sp>
        <p:nvSpPr>
          <p:cNvPr id="3" name="Title 2"/>
          <p:cNvSpPr>
            <a:spLocks noGrp="1"/>
          </p:cNvSpPr>
          <p:nvPr>
            <p:ph type="title"/>
          </p:nvPr>
        </p:nvSpPr>
        <p:spPr>
          <a:xfrm>
            <a:off x="318052" y="-414801"/>
            <a:ext cx="11552582" cy="1325563"/>
          </a:xfrm>
        </p:spPr>
        <p:txBody>
          <a:bodyPr/>
          <a:lstStyle/>
          <a:p>
            <a:r>
              <a:rPr lang="en-US" dirty="0"/>
              <a:t>Data structure</a:t>
            </a:r>
          </a:p>
        </p:txBody>
      </p:sp>
      <p:sp>
        <p:nvSpPr>
          <p:cNvPr id="4" name="Title 2"/>
          <p:cNvSpPr txBox="1">
            <a:spLocks/>
          </p:cNvSpPr>
          <p:nvPr/>
        </p:nvSpPr>
        <p:spPr>
          <a:xfrm>
            <a:off x="236825" y="3447165"/>
            <a:ext cx="11655840" cy="899537"/>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3921" dirty="0"/>
              <a:t>Our scenario (JSON collection)</a:t>
            </a:r>
          </a:p>
        </p:txBody>
      </p:sp>
      <p:sp>
        <p:nvSpPr>
          <p:cNvPr id="5" name="Text Placeholder 1"/>
          <p:cNvSpPr txBox="1">
            <a:spLocks/>
          </p:cNvSpPr>
          <p:nvPr/>
        </p:nvSpPr>
        <p:spPr>
          <a:xfrm>
            <a:off x="442837" y="4342144"/>
            <a:ext cx="11653523" cy="1387941"/>
          </a:xfrm>
          <a:prstGeom prst="rect">
            <a:avLst/>
          </a:prstGeom>
        </p:spPr>
        <p:txBody>
          <a:bodyPr vert="horz" wrap="square" lIns="143428" tIns="89642" rIns="143428" bIns="89642"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2"/>
                    </a:gs>
                    <a:gs pos="99000">
                      <a:schemeClr val="tx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3921" dirty="0"/>
          </a:p>
          <a:p>
            <a:pPr marL="0" indent="0">
              <a:buNone/>
            </a:pPr>
            <a:endParaRPr lang="en-US" sz="3921" dirty="0"/>
          </a:p>
        </p:txBody>
      </p:sp>
      <p:pic>
        <p:nvPicPr>
          <p:cNvPr id="7" name="Picture 6"/>
          <p:cNvPicPr>
            <a:picLocks noChangeAspect="1"/>
          </p:cNvPicPr>
          <p:nvPr/>
        </p:nvPicPr>
        <p:blipFill rotWithShape="1">
          <a:blip r:embed="rId3"/>
          <a:srcRect t="9849" r="16611" b="66605"/>
          <a:stretch/>
        </p:blipFill>
        <p:spPr>
          <a:xfrm>
            <a:off x="236826" y="4342145"/>
            <a:ext cx="10165316" cy="1614511"/>
          </a:xfrm>
          <a:prstGeom prst="rect">
            <a:avLst/>
          </a:prstGeom>
        </p:spPr>
      </p:pic>
    </p:spTree>
    <p:extLst>
      <p:ext uri="{BB962C8B-B14F-4D97-AF65-F5344CB8AC3E}">
        <p14:creationId xmlns:p14="http://schemas.microsoft.com/office/powerpoint/2010/main" val="160536981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619799"/>
            <a:ext cx="11756528" cy="2738378"/>
          </a:xfrm>
        </p:spPr>
        <p:txBody>
          <a:bodyPr/>
          <a:lstStyle/>
          <a:p>
            <a:r>
              <a:rPr lang="en-US" sz="4705" dirty="0"/>
              <a:t>Factors to consider</a:t>
            </a:r>
          </a:p>
          <a:p>
            <a:pPr marL="784338" lvl="1" indent="-448193">
              <a:buFont typeface="+mj-lt"/>
              <a:buAutoNum type="arabicPeriod"/>
            </a:pPr>
            <a:r>
              <a:rPr lang="en-US" sz="3137" dirty="0"/>
              <a:t>Criticality</a:t>
            </a:r>
          </a:p>
          <a:p>
            <a:pPr marL="784338" lvl="1" indent="-448193">
              <a:buFont typeface="+mj-lt"/>
              <a:buAutoNum type="arabicPeriod"/>
            </a:pPr>
            <a:r>
              <a:rPr lang="en-US" sz="3137" dirty="0"/>
              <a:t>Timeliness</a:t>
            </a:r>
          </a:p>
          <a:p>
            <a:pPr marL="784338" lvl="1" indent="-448193">
              <a:buFont typeface="+mj-lt"/>
              <a:buAutoNum type="arabicPeriod"/>
            </a:pPr>
            <a:r>
              <a:rPr lang="en-US" sz="3137" dirty="0"/>
              <a:t>Connectivity</a:t>
            </a:r>
          </a:p>
          <a:p>
            <a:pPr marL="784338" lvl="1" indent="-448193">
              <a:buFont typeface="+mj-lt"/>
              <a:buAutoNum type="arabicPeriod"/>
            </a:pPr>
            <a:r>
              <a:rPr lang="en-US" sz="3137" dirty="0"/>
              <a:t>Costs</a:t>
            </a:r>
          </a:p>
        </p:txBody>
      </p:sp>
      <p:sp>
        <p:nvSpPr>
          <p:cNvPr id="3" name="Title 2"/>
          <p:cNvSpPr>
            <a:spLocks noGrp="1"/>
          </p:cNvSpPr>
          <p:nvPr>
            <p:ph type="title"/>
          </p:nvPr>
        </p:nvSpPr>
        <p:spPr>
          <a:xfrm>
            <a:off x="318052" y="-186202"/>
            <a:ext cx="11552582" cy="1325563"/>
          </a:xfrm>
        </p:spPr>
        <p:txBody>
          <a:bodyPr/>
          <a:lstStyle/>
          <a:p>
            <a:r>
              <a:rPr lang="en-US" dirty="0"/>
              <a:t>Frequency</a:t>
            </a:r>
          </a:p>
        </p:txBody>
      </p:sp>
      <p:sp>
        <p:nvSpPr>
          <p:cNvPr id="5" name="TextBox 4"/>
          <p:cNvSpPr txBox="1"/>
          <p:nvPr/>
        </p:nvSpPr>
        <p:spPr>
          <a:xfrm>
            <a:off x="378009" y="4911442"/>
            <a:ext cx="7412211" cy="1158629"/>
          </a:xfrm>
          <a:prstGeom prst="rect">
            <a:avLst/>
          </a:prstGeom>
          <a:noFill/>
        </p:spPr>
        <p:txBody>
          <a:bodyPr wrap="square" lIns="179285" tIns="143428" rIns="179285" bIns="143428" rtlCol="0">
            <a:spAutoFit/>
          </a:bodyPr>
          <a:lstStyle/>
          <a:p>
            <a:pPr>
              <a:lnSpc>
                <a:spcPct val="90000"/>
              </a:lnSpc>
              <a:spcAft>
                <a:spcPts val="588"/>
              </a:spcAft>
            </a:pPr>
            <a:r>
              <a:rPr lang="en-US" sz="3137" i="1" dirty="0">
                <a:gradFill>
                  <a:gsLst>
                    <a:gs pos="2917">
                      <a:schemeClr val="tx1"/>
                    </a:gs>
                    <a:gs pos="30000">
                      <a:schemeClr val="tx1"/>
                    </a:gs>
                  </a:gsLst>
                  <a:lin ang="5400000" scaled="0"/>
                </a:gradFill>
              </a:rPr>
              <a:t>We will cover the costs in detail a little later down our journey…</a:t>
            </a:r>
          </a:p>
        </p:txBody>
      </p:sp>
    </p:spTree>
    <p:extLst>
      <p:ext uri="{BB962C8B-B14F-4D97-AF65-F5344CB8AC3E}">
        <p14:creationId xmlns:p14="http://schemas.microsoft.com/office/powerpoint/2010/main" val="149733610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3967C60-CE98-4180-9DD1-9048972D54E1}"/>
              </a:ext>
            </a:extLst>
          </p:cNvPr>
          <p:cNvPicPr>
            <a:picLocks noChangeAspect="1"/>
          </p:cNvPicPr>
          <p:nvPr/>
        </p:nvPicPr>
        <p:blipFill>
          <a:blip r:embed="rId3"/>
          <a:stretch>
            <a:fillRect/>
          </a:stretch>
        </p:blipFill>
        <p:spPr>
          <a:xfrm>
            <a:off x="1682524" y="-14540"/>
            <a:ext cx="9911713" cy="6255708"/>
          </a:xfrm>
          <a:prstGeom prst="rect">
            <a:avLst/>
          </a:prstGeom>
        </p:spPr>
      </p:pic>
    </p:spTree>
    <p:extLst>
      <p:ext uri="{BB962C8B-B14F-4D97-AF65-F5344CB8AC3E}">
        <p14:creationId xmlns:p14="http://schemas.microsoft.com/office/powerpoint/2010/main" val="398538233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ingestion</a:t>
            </a:r>
          </a:p>
        </p:txBody>
      </p:sp>
    </p:spTree>
    <p:extLst>
      <p:ext uri="{BB962C8B-B14F-4D97-AF65-F5344CB8AC3E}">
        <p14:creationId xmlns:p14="http://schemas.microsoft.com/office/powerpoint/2010/main" val="230156021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to consider</a:t>
            </a:r>
          </a:p>
        </p:txBody>
      </p:sp>
      <p:sp>
        <p:nvSpPr>
          <p:cNvPr id="3" name="Text Placeholder 2"/>
          <p:cNvSpPr>
            <a:spLocks noGrp="1"/>
          </p:cNvSpPr>
          <p:nvPr>
            <p:ph type="body" sz="quarter" idx="10"/>
          </p:nvPr>
        </p:nvSpPr>
        <p:spPr>
          <a:xfrm>
            <a:off x="269239" y="1189495"/>
            <a:ext cx="11653523" cy="4706930"/>
          </a:xfrm>
        </p:spPr>
        <p:txBody>
          <a:bodyPr/>
          <a:lstStyle/>
          <a:p>
            <a:pPr marL="560241" indent="-560241">
              <a:buFont typeface="Arial" panose="020B0604020202020204" pitchFamily="34" charset="0"/>
              <a:buChar char="•"/>
            </a:pPr>
            <a:r>
              <a:rPr lang="en-US" dirty="0"/>
              <a:t>Location</a:t>
            </a:r>
          </a:p>
          <a:p>
            <a:pPr marL="560241" indent="-560241">
              <a:buFont typeface="Arial" panose="020B0604020202020204" pitchFamily="34" charset="0"/>
              <a:buChar char="•"/>
            </a:pPr>
            <a:r>
              <a:rPr lang="en-US" dirty="0"/>
              <a:t>Throughput</a:t>
            </a:r>
          </a:p>
          <a:p>
            <a:pPr marL="560241" indent="-560241">
              <a:buFont typeface="Arial" panose="020B0604020202020204" pitchFamily="34" charset="0"/>
              <a:buChar char="•"/>
            </a:pPr>
            <a:r>
              <a:rPr lang="en-US" dirty="0"/>
              <a:t>Security</a:t>
            </a:r>
          </a:p>
          <a:p>
            <a:pPr marL="560241" indent="-560241">
              <a:buFont typeface="Arial" panose="020B0604020202020204" pitchFamily="34" charset="0"/>
              <a:buChar char="•"/>
            </a:pPr>
            <a:r>
              <a:rPr lang="en-US" dirty="0"/>
              <a:t>      Authentication &amp; Authorization</a:t>
            </a:r>
          </a:p>
          <a:p>
            <a:pPr marL="560241" indent="-560241">
              <a:buFont typeface="Arial" panose="020B0604020202020204" pitchFamily="34" charset="0"/>
              <a:buChar char="•"/>
            </a:pPr>
            <a:r>
              <a:rPr lang="en-US" dirty="0"/>
              <a:t>      Encryption</a:t>
            </a:r>
          </a:p>
          <a:p>
            <a:pPr marL="560241" indent="-560241">
              <a:buFont typeface="Arial" panose="020B0604020202020204" pitchFamily="34" charset="0"/>
              <a:buChar char="•"/>
            </a:pPr>
            <a:r>
              <a:rPr lang="en-US" dirty="0"/>
              <a:t>Compression</a:t>
            </a:r>
          </a:p>
          <a:p>
            <a:pPr marL="560241" indent="-560241">
              <a:buFont typeface="Arial" panose="020B0604020202020204" pitchFamily="34" charset="0"/>
              <a:buChar char="•"/>
            </a:pPr>
            <a:r>
              <a:rPr lang="en-US" dirty="0"/>
              <a:t>Collection parsing </a:t>
            </a:r>
          </a:p>
        </p:txBody>
      </p:sp>
    </p:spTree>
    <p:extLst>
      <p:ext uri="{BB962C8B-B14F-4D97-AF65-F5344CB8AC3E}">
        <p14:creationId xmlns:p14="http://schemas.microsoft.com/office/powerpoint/2010/main" val="360658280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683741"/>
            <a:ext cx="11552582" cy="1325563"/>
          </a:xfrm>
        </p:spPr>
        <p:txBody>
          <a:bodyPr/>
          <a:lstStyle/>
          <a:p>
            <a:r>
              <a:rPr lang="en-US" dirty="0"/>
              <a:t>Our scenario</a:t>
            </a:r>
          </a:p>
        </p:txBody>
      </p:sp>
      <p:sp>
        <p:nvSpPr>
          <p:cNvPr id="3" name="Text Placeholder 2"/>
          <p:cNvSpPr>
            <a:spLocks noGrp="1"/>
          </p:cNvSpPr>
          <p:nvPr>
            <p:ph type="body" sz="quarter" idx="10"/>
          </p:nvPr>
        </p:nvSpPr>
        <p:spPr>
          <a:xfrm>
            <a:off x="269239" y="958263"/>
            <a:ext cx="11653523" cy="1387941"/>
          </a:xfrm>
        </p:spPr>
        <p:txBody>
          <a:bodyPr/>
          <a:lstStyle/>
          <a:p>
            <a:pPr marL="560241" indent="-560241">
              <a:buFont typeface="Arial" panose="020B0604020202020204" pitchFamily="34" charset="0"/>
              <a:buChar char="•"/>
            </a:pPr>
            <a:r>
              <a:rPr lang="en-US" dirty="0"/>
              <a:t>No. of sensors: 750,000</a:t>
            </a:r>
          </a:p>
          <a:p>
            <a:pPr marL="560241" indent="-560241">
              <a:buFont typeface="Arial" panose="020B0604020202020204" pitchFamily="34" charset="0"/>
              <a:buChar char="•"/>
            </a:pPr>
            <a:r>
              <a:rPr lang="en-US" dirty="0"/>
              <a:t>Throughput requirements:</a:t>
            </a:r>
          </a:p>
        </p:txBody>
      </p:sp>
      <p:graphicFrame>
        <p:nvGraphicFramePr>
          <p:cNvPr id="4" name="Table 3"/>
          <p:cNvGraphicFramePr>
            <a:graphicFrameLocks noGrp="1"/>
          </p:cNvGraphicFramePr>
          <p:nvPr>
            <p:extLst/>
          </p:nvPr>
        </p:nvGraphicFramePr>
        <p:xfrm>
          <a:off x="1295714" y="2346205"/>
          <a:ext cx="9600574" cy="4336441"/>
        </p:xfrm>
        <a:graphic>
          <a:graphicData uri="http://schemas.openxmlformats.org/drawingml/2006/table">
            <a:tbl>
              <a:tblPr firstRow="1" bandRow="1">
                <a:tableStyleId>{5940675A-B579-460E-94D1-54222C63F5DA}</a:tableStyleId>
              </a:tblPr>
              <a:tblGrid>
                <a:gridCol w="2559865">
                  <a:extLst>
                    <a:ext uri="{9D8B030D-6E8A-4147-A177-3AD203B41FA5}">
                      <a16:colId xmlns:a16="http://schemas.microsoft.com/office/drawing/2014/main" val="491831555"/>
                    </a:ext>
                  </a:extLst>
                </a:gridCol>
                <a:gridCol w="1592541">
                  <a:extLst>
                    <a:ext uri="{9D8B030D-6E8A-4147-A177-3AD203B41FA5}">
                      <a16:colId xmlns:a16="http://schemas.microsoft.com/office/drawing/2014/main" val="777145373"/>
                    </a:ext>
                  </a:extLst>
                </a:gridCol>
                <a:gridCol w="1927813">
                  <a:extLst>
                    <a:ext uri="{9D8B030D-6E8A-4147-A177-3AD203B41FA5}">
                      <a16:colId xmlns:a16="http://schemas.microsoft.com/office/drawing/2014/main" val="4037306616"/>
                    </a:ext>
                  </a:extLst>
                </a:gridCol>
                <a:gridCol w="1843996">
                  <a:extLst>
                    <a:ext uri="{9D8B030D-6E8A-4147-A177-3AD203B41FA5}">
                      <a16:colId xmlns:a16="http://schemas.microsoft.com/office/drawing/2014/main" val="1860139784"/>
                    </a:ext>
                  </a:extLst>
                </a:gridCol>
                <a:gridCol w="1676359">
                  <a:extLst>
                    <a:ext uri="{9D8B030D-6E8A-4147-A177-3AD203B41FA5}">
                      <a16:colId xmlns:a16="http://schemas.microsoft.com/office/drawing/2014/main" val="3609010289"/>
                    </a:ext>
                  </a:extLst>
                </a:gridCol>
              </a:tblGrid>
              <a:tr h="838713">
                <a:tc>
                  <a:txBody>
                    <a:bodyPr/>
                    <a:lstStyle/>
                    <a:p>
                      <a:r>
                        <a:rPr lang="en-US" sz="1600" b="1" dirty="0"/>
                        <a:t>Scenario</a:t>
                      </a:r>
                    </a:p>
                  </a:txBody>
                  <a:tcPr marL="89642" marR="89642" marT="44821" marB="44821"/>
                </a:tc>
                <a:tc>
                  <a:txBody>
                    <a:bodyPr/>
                    <a:lstStyle/>
                    <a:p>
                      <a:r>
                        <a:rPr lang="en-US" sz="1600" b="1" dirty="0"/>
                        <a:t>Frequency (in mins)</a:t>
                      </a:r>
                    </a:p>
                  </a:txBody>
                  <a:tcPr marL="89642" marR="89642" marT="44821" marB="44821"/>
                </a:tc>
                <a:tc>
                  <a:txBody>
                    <a:bodyPr/>
                    <a:lstStyle/>
                    <a:p>
                      <a:r>
                        <a:rPr lang="en-US" sz="1600" b="1" dirty="0"/>
                        <a:t>Message size  (in bytes)</a:t>
                      </a:r>
                    </a:p>
                  </a:txBody>
                  <a:tcPr marL="89642" marR="89642" marT="44821" marB="44821"/>
                </a:tc>
                <a:tc>
                  <a:txBody>
                    <a:bodyPr/>
                    <a:lstStyle/>
                    <a:p>
                      <a:r>
                        <a:rPr lang="en-US" sz="1600" b="1" dirty="0"/>
                        <a:t>Throughput (Mb/day)</a:t>
                      </a:r>
                    </a:p>
                  </a:txBody>
                  <a:tcPr marL="89642" marR="89642" marT="44821" marB="44821"/>
                </a:tc>
                <a:tc>
                  <a:txBody>
                    <a:bodyPr/>
                    <a:lstStyle/>
                    <a:p>
                      <a:pPr algn="ctr"/>
                      <a:r>
                        <a:rPr lang="en-US" sz="1600" b="1" dirty="0" err="1"/>
                        <a:t>Iot</a:t>
                      </a:r>
                      <a:r>
                        <a:rPr lang="en-US" sz="1600" b="1" dirty="0"/>
                        <a:t> </a:t>
                      </a:r>
                      <a:r>
                        <a:rPr lang="en-US" sz="1600" b="1" dirty="0" err="1"/>
                        <a:t>HubCost</a:t>
                      </a:r>
                      <a:r>
                        <a:rPr lang="en-US" sz="1600" b="1" baseline="0" dirty="0"/>
                        <a:t> per month (USD)</a:t>
                      </a:r>
                      <a:endParaRPr lang="en-US" sz="1600" b="1" dirty="0"/>
                    </a:p>
                  </a:txBody>
                  <a:tcPr marL="89642" marR="89642" marT="44821" marB="44821"/>
                </a:tc>
                <a:extLst>
                  <a:ext uri="{0D108BD9-81ED-4DB2-BD59-A6C34878D82A}">
                    <a16:rowId xmlns:a16="http://schemas.microsoft.com/office/drawing/2014/main" val="2290787784"/>
                  </a:ext>
                </a:extLst>
              </a:tr>
              <a:tr h="413762">
                <a:tc gridSpan="4">
                  <a:txBody>
                    <a:bodyPr/>
                    <a:lstStyle/>
                    <a:p>
                      <a:endParaRPr lang="en-US" sz="1600" dirty="0"/>
                    </a:p>
                  </a:txBody>
                  <a:tcPr marL="89642" marR="89642" marT="44821" marB="44821"/>
                </a:tc>
                <a:tc hMerge="1">
                  <a:txBody>
                    <a:bodyPr/>
                    <a:lstStyle/>
                    <a:p>
                      <a:endParaRPr lang="en-US" dirty="0"/>
                    </a:p>
                  </a:txBody>
                  <a:tcPr/>
                </a:tc>
                <a:tc hMerge="1">
                  <a:txBody>
                    <a:bodyPr/>
                    <a:lstStyle/>
                    <a:p>
                      <a:endParaRPr lang="en-US" dirty="0"/>
                    </a:p>
                  </a:txBody>
                  <a:tcPr/>
                </a:tc>
                <a:tc hMerge="1">
                  <a:txBody>
                    <a:bodyPr/>
                    <a:lstStyle/>
                    <a:p>
                      <a:endParaRPr lang="en-US" dirty="0"/>
                    </a:p>
                  </a:txBody>
                  <a:tcPr/>
                </a:tc>
                <a:tc>
                  <a:txBody>
                    <a:bodyPr/>
                    <a:lstStyle/>
                    <a:p>
                      <a:endParaRPr lang="en-US" sz="1600" b="1" dirty="0"/>
                    </a:p>
                  </a:txBody>
                  <a:tcPr marL="89642" marR="89642" marT="44821" marB="44821"/>
                </a:tc>
                <a:extLst>
                  <a:ext uri="{0D108BD9-81ED-4DB2-BD59-A6C34878D82A}">
                    <a16:rowId xmlns:a16="http://schemas.microsoft.com/office/drawing/2014/main" val="2478455087"/>
                  </a:ext>
                </a:extLst>
              </a:tr>
              <a:tr h="413762">
                <a:tc>
                  <a:txBody>
                    <a:bodyPr/>
                    <a:lstStyle/>
                    <a:p>
                      <a:r>
                        <a:rPr lang="en-US" sz="1600" baseline="0" dirty="0"/>
                        <a:t>direct messages</a:t>
                      </a:r>
                      <a:endParaRPr lang="en-US" sz="1600" dirty="0"/>
                    </a:p>
                  </a:txBody>
                  <a:tcPr marL="89642" marR="89642" marT="44821" marB="44821"/>
                </a:tc>
                <a:tc>
                  <a:txBody>
                    <a:bodyPr/>
                    <a:lstStyle/>
                    <a:p>
                      <a:r>
                        <a:rPr lang="en-US" sz="1600" dirty="0"/>
                        <a:t>5</a:t>
                      </a:r>
                    </a:p>
                  </a:txBody>
                  <a:tcPr marL="89642" marR="89642" marT="44821" marB="44821"/>
                </a:tc>
                <a:tc>
                  <a:txBody>
                    <a:bodyPr/>
                    <a:lstStyle/>
                    <a:p>
                      <a:r>
                        <a:rPr lang="en-US" sz="1600" dirty="0"/>
                        <a:t>240</a:t>
                      </a:r>
                    </a:p>
                  </a:txBody>
                  <a:tcPr marL="89642" marR="89642" marT="44821" marB="44821"/>
                </a:tc>
                <a:tc>
                  <a:txBody>
                    <a:bodyPr/>
                    <a:lstStyle/>
                    <a:p>
                      <a:r>
                        <a:rPr lang="en-US" sz="1600" dirty="0">
                          <a:solidFill>
                            <a:srgbClr val="FF0000"/>
                          </a:solidFill>
                        </a:rPr>
                        <a:t>4943.85</a:t>
                      </a:r>
                    </a:p>
                  </a:txBody>
                  <a:tcPr marL="89642" marR="89642" marT="44821" marB="44821"/>
                </a:tc>
                <a:tc>
                  <a:txBody>
                    <a:bodyPr/>
                    <a:lstStyle/>
                    <a:p>
                      <a:r>
                        <a:rPr lang="en-US" sz="1600" dirty="0"/>
                        <a:t>2000</a:t>
                      </a:r>
                    </a:p>
                  </a:txBody>
                  <a:tcPr marL="89642" marR="89642" marT="44821" marB="44821"/>
                </a:tc>
                <a:extLst>
                  <a:ext uri="{0D108BD9-81ED-4DB2-BD59-A6C34878D82A}">
                    <a16:rowId xmlns:a16="http://schemas.microsoft.com/office/drawing/2014/main" val="2415378096"/>
                  </a:ext>
                </a:extLst>
              </a:tr>
              <a:tr h="413762">
                <a:tc>
                  <a:txBody>
                    <a:bodyPr/>
                    <a:lstStyle/>
                    <a:p>
                      <a:r>
                        <a:rPr lang="en-US" sz="1600" baseline="0" dirty="0"/>
                        <a:t>direct messages</a:t>
                      </a:r>
                      <a:endParaRPr lang="en-US" sz="1600" dirty="0"/>
                    </a:p>
                  </a:txBody>
                  <a:tcPr marL="89642" marR="89642" marT="44821" marB="44821"/>
                </a:tc>
                <a:tc>
                  <a:txBody>
                    <a:bodyPr/>
                    <a:lstStyle/>
                    <a:p>
                      <a:r>
                        <a:rPr lang="en-US" sz="1600" dirty="0"/>
                        <a:t>30</a:t>
                      </a:r>
                    </a:p>
                  </a:txBody>
                  <a:tcPr marL="89642" marR="89642" marT="44821" marB="44821"/>
                </a:tc>
                <a:tc>
                  <a:txBody>
                    <a:bodyPr/>
                    <a:lstStyle/>
                    <a:p>
                      <a:r>
                        <a:rPr lang="en-US" sz="1600" dirty="0"/>
                        <a:t>240</a:t>
                      </a:r>
                    </a:p>
                  </a:txBody>
                  <a:tcPr marL="89642" marR="89642" marT="44821" marB="44821"/>
                </a:tc>
                <a:tc>
                  <a:txBody>
                    <a:bodyPr/>
                    <a:lstStyle/>
                    <a:p>
                      <a:r>
                        <a:rPr lang="en-US" sz="1600" dirty="0"/>
                        <a:t>823.97</a:t>
                      </a:r>
                    </a:p>
                  </a:txBody>
                  <a:tcPr marL="89642" marR="89642" marT="44821" marB="44821"/>
                </a:tc>
                <a:tc>
                  <a:txBody>
                    <a:bodyPr/>
                    <a:lstStyle/>
                    <a:p>
                      <a:r>
                        <a:rPr lang="en-US" sz="1600" dirty="0"/>
                        <a:t>450</a:t>
                      </a:r>
                    </a:p>
                  </a:txBody>
                  <a:tcPr marL="89642" marR="89642" marT="44821" marB="44821"/>
                </a:tc>
                <a:extLst>
                  <a:ext uri="{0D108BD9-81ED-4DB2-BD59-A6C34878D82A}">
                    <a16:rowId xmlns:a16="http://schemas.microsoft.com/office/drawing/2014/main" val="1723821014"/>
                  </a:ext>
                </a:extLst>
              </a:tr>
              <a:tr h="413762">
                <a:tc>
                  <a:txBody>
                    <a:bodyPr/>
                    <a:lstStyle/>
                    <a:p>
                      <a:r>
                        <a:rPr lang="en-US" sz="1600" baseline="0" dirty="0"/>
                        <a:t>Aggregate messages</a:t>
                      </a:r>
                      <a:endParaRPr lang="en-US" sz="1600" dirty="0"/>
                    </a:p>
                  </a:txBody>
                  <a:tcPr marL="89642" marR="89642" marT="44821" marB="44821"/>
                </a:tc>
                <a:tc>
                  <a:txBody>
                    <a:bodyPr/>
                    <a:lstStyle/>
                    <a:p>
                      <a:r>
                        <a:rPr lang="en-US" sz="1600" dirty="0"/>
                        <a:t>5</a:t>
                      </a:r>
                    </a:p>
                  </a:txBody>
                  <a:tcPr marL="89642" marR="89642" marT="44821" marB="44821"/>
                </a:tc>
                <a:tc>
                  <a:txBody>
                    <a:bodyPr/>
                    <a:lstStyle/>
                    <a:p>
                      <a:r>
                        <a:rPr lang="en-US" sz="1600" dirty="0"/>
                        <a:t>34816</a:t>
                      </a:r>
                    </a:p>
                  </a:txBody>
                  <a:tcPr marL="89642" marR="89642" marT="44821" marB="44821"/>
                </a:tc>
                <a:tc>
                  <a:txBody>
                    <a:bodyPr/>
                    <a:lstStyle/>
                    <a:p>
                      <a:r>
                        <a:rPr lang="en-US" sz="1600" dirty="0"/>
                        <a:t>956.25</a:t>
                      </a:r>
                    </a:p>
                  </a:txBody>
                  <a:tcPr marL="89642" marR="89642" marT="44821" marB="44821"/>
                </a:tc>
                <a:tc>
                  <a:txBody>
                    <a:bodyPr/>
                    <a:lstStyle/>
                    <a:p>
                      <a:r>
                        <a:rPr lang="en-US" sz="1600" dirty="0"/>
                        <a:t>50</a:t>
                      </a:r>
                    </a:p>
                  </a:txBody>
                  <a:tcPr marL="89642" marR="89642" marT="44821" marB="44821"/>
                </a:tc>
                <a:extLst>
                  <a:ext uri="{0D108BD9-81ED-4DB2-BD59-A6C34878D82A}">
                    <a16:rowId xmlns:a16="http://schemas.microsoft.com/office/drawing/2014/main" val="769448067"/>
                  </a:ext>
                </a:extLst>
              </a:tr>
              <a:tr h="413762">
                <a:tc>
                  <a:txBody>
                    <a:bodyPr/>
                    <a:lstStyle/>
                    <a:p>
                      <a:r>
                        <a:rPr lang="en-US" sz="1600" baseline="0" dirty="0"/>
                        <a:t>aggregate messages</a:t>
                      </a:r>
                      <a:endParaRPr lang="en-US" sz="1600" dirty="0"/>
                    </a:p>
                  </a:txBody>
                  <a:tcPr marL="89642" marR="89642" marT="44821" marB="44821"/>
                </a:tc>
                <a:tc>
                  <a:txBody>
                    <a:bodyPr/>
                    <a:lstStyle/>
                    <a:p>
                      <a:r>
                        <a:rPr lang="en-US" sz="1600" dirty="0"/>
                        <a:t>30</a:t>
                      </a:r>
                    </a:p>
                  </a:txBody>
                  <a:tcPr marL="89642" marR="89642" marT="44821" marB="44821"/>
                </a:tc>
                <a:tc>
                  <a:txBody>
                    <a:bodyPr/>
                    <a:lstStyle/>
                    <a:p>
                      <a:r>
                        <a:rPr lang="en-US" sz="1600" dirty="0"/>
                        <a:t>34816</a:t>
                      </a:r>
                    </a:p>
                  </a:txBody>
                  <a:tcPr marL="89642" marR="89642" marT="44821" marB="44821"/>
                </a:tc>
                <a:tc>
                  <a:txBody>
                    <a:bodyPr/>
                    <a:lstStyle/>
                    <a:p>
                      <a:r>
                        <a:rPr lang="en-US" sz="1600" dirty="0"/>
                        <a:t>159.83</a:t>
                      </a:r>
                    </a:p>
                  </a:txBody>
                  <a:tcPr marL="89642" marR="89642" marT="44821" marB="44821"/>
                </a:tc>
                <a:tc>
                  <a:txBody>
                    <a:bodyPr/>
                    <a:lstStyle/>
                    <a:p>
                      <a:r>
                        <a:rPr lang="en-US" sz="1600" dirty="0"/>
                        <a:t>50</a:t>
                      </a:r>
                    </a:p>
                  </a:txBody>
                  <a:tcPr marL="89642" marR="89642" marT="44821" marB="44821"/>
                </a:tc>
                <a:extLst>
                  <a:ext uri="{0D108BD9-81ED-4DB2-BD59-A6C34878D82A}">
                    <a16:rowId xmlns:a16="http://schemas.microsoft.com/office/drawing/2014/main" val="3818789539"/>
                  </a:ext>
                </a:extLst>
              </a:tr>
              <a:tr h="590205">
                <a:tc>
                  <a:txBody>
                    <a:bodyPr/>
                    <a:lstStyle/>
                    <a:p>
                      <a:r>
                        <a:rPr lang="en-US" sz="1600" baseline="0" dirty="0"/>
                        <a:t> compressed &amp; aggregate messages</a:t>
                      </a:r>
                      <a:endParaRPr lang="en-US" sz="1600" dirty="0"/>
                    </a:p>
                  </a:txBody>
                  <a:tcPr marL="89642" marR="89642" marT="44821" marB="44821"/>
                </a:tc>
                <a:tc>
                  <a:txBody>
                    <a:bodyPr/>
                    <a:lstStyle/>
                    <a:p>
                      <a:r>
                        <a:rPr lang="en-US" sz="1600" dirty="0"/>
                        <a:t>5</a:t>
                      </a:r>
                    </a:p>
                  </a:txBody>
                  <a:tcPr marL="89642" marR="89642" marT="44821" marB="44821"/>
                </a:tc>
                <a:tc>
                  <a:txBody>
                    <a:bodyPr/>
                    <a:lstStyle/>
                    <a:p>
                      <a:r>
                        <a:rPr lang="en-US" sz="1600" dirty="0"/>
                        <a:t>5120</a:t>
                      </a:r>
                    </a:p>
                  </a:txBody>
                  <a:tcPr marL="89642" marR="89642" marT="44821" marB="44821"/>
                </a:tc>
                <a:tc>
                  <a:txBody>
                    <a:bodyPr/>
                    <a:lstStyle/>
                    <a:p>
                      <a:r>
                        <a:rPr lang="en-US" sz="1600" dirty="0"/>
                        <a:t>140.63</a:t>
                      </a:r>
                    </a:p>
                  </a:txBody>
                  <a:tcPr marL="89642" marR="89642" marT="44821" marB="44821"/>
                </a:tc>
                <a:tc>
                  <a:txBody>
                    <a:bodyPr/>
                    <a:lstStyle/>
                    <a:p>
                      <a:r>
                        <a:rPr lang="en-US" sz="1600" dirty="0"/>
                        <a:t>50</a:t>
                      </a:r>
                    </a:p>
                  </a:txBody>
                  <a:tcPr marL="89642" marR="89642" marT="44821" marB="44821"/>
                </a:tc>
                <a:extLst>
                  <a:ext uri="{0D108BD9-81ED-4DB2-BD59-A6C34878D82A}">
                    <a16:rowId xmlns:a16="http://schemas.microsoft.com/office/drawing/2014/main" val="140737067"/>
                  </a:ext>
                </a:extLst>
              </a:tr>
              <a:tr h="838713">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600" baseline="0" dirty="0"/>
                        <a:t> compressed &amp; aggregate messages</a:t>
                      </a:r>
                      <a:endParaRPr lang="en-US" sz="1600" dirty="0"/>
                    </a:p>
                    <a:p>
                      <a:endParaRPr lang="en-US" sz="1600" dirty="0"/>
                    </a:p>
                  </a:txBody>
                  <a:tcPr marL="89642" marR="89642" marT="44821" marB="44821"/>
                </a:tc>
                <a:tc>
                  <a:txBody>
                    <a:bodyPr/>
                    <a:lstStyle/>
                    <a:p>
                      <a:r>
                        <a:rPr lang="en-US" sz="1600" dirty="0"/>
                        <a:t>30</a:t>
                      </a:r>
                    </a:p>
                  </a:txBody>
                  <a:tcPr marL="89642" marR="89642" marT="44821" marB="44821"/>
                </a:tc>
                <a:tc>
                  <a:txBody>
                    <a:bodyPr/>
                    <a:lstStyle/>
                    <a:p>
                      <a:r>
                        <a:rPr lang="en-US" sz="1600" dirty="0">
                          <a:solidFill>
                            <a:schemeClr val="tx1"/>
                          </a:solidFill>
                        </a:rPr>
                        <a:t>5120</a:t>
                      </a:r>
                    </a:p>
                  </a:txBody>
                  <a:tcPr marL="89642" marR="89642" marT="44821" marB="44821"/>
                </a:tc>
                <a:tc>
                  <a:txBody>
                    <a:bodyPr/>
                    <a:lstStyle/>
                    <a:p>
                      <a:r>
                        <a:rPr lang="en-US" sz="1600" dirty="0">
                          <a:solidFill>
                            <a:srgbClr val="107C10"/>
                          </a:solidFill>
                        </a:rPr>
                        <a:t>23.44</a:t>
                      </a:r>
                    </a:p>
                  </a:txBody>
                  <a:tcPr marL="89642" marR="89642" marT="44821" marB="44821"/>
                </a:tc>
                <a:tc>
                  <a:txBody>
                    <a:bodyPr/>
                    <a:lstStyle/>
                    <a:p>
                      <a:r>
                        <a:rPr lang="en-US" sz="1600" dirty="0"/>
                        <a:t>50</a:t>
                      </a:r>
                    </a:p>
                  </a:txBody>
                  <a:tcPr marL="89642" marR="89642" marT="44821" marB="44821"/>
                </a:tc>
                <a:extLst>
                  <a:ext uri="{0D108BD9-81ED-4DB2-BD59-A6C34878D82A}">
                    <a16:rowId xmlns:a16="http://schemas.microsoft.com/office/drawing/2014/main" val="3985472349"/>
                  </a:ext>
                </a:extLst>
              </a:tr>
            </a:tbl>
          </a:graphicData>
        </a:graphic>
      </p:graphicFrame>
      <p:sp>
        <p:nvSpPr>
          <p:cNvPr id="6" name="Oval 5"/>
          <p:cNvSpPr/>
          <p:nvPr/>
        </p:nvSpPr>
        <p:spPr bwMode="auto">
          <a:xfrm>
            <a:off x="1083934" y="5758551"/>
            <a:ext cx="10588871" cy="847110"/>
          </a:xfrm>
          <a:prstGeom prst="ellipse">
            <a:avLst/>
          </a:prstGeom>
          <a:noFill/>
          <a:ln w="38100">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15442930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09632"/>
            <a:ext cx="11552582" cy="1325563"/>
          </a:xfrm>
        </p:spPr>
        <p:txBody>
          <a:bodyPr/>
          <a:lstStyle/>
          <a:p>
            <a:r>
              <a:rPr lang="en-US" dirty="0"/>
              <a:t>Secured ingestion</a:t>
            </a:r>
          </a:p>
        </p:txBody>
      </p:sp>
      <p:sp>
        <p:nvSpPr>
          <p:cNvPr id="3" name="Text Placeholder 2"/>
          <p:cNvSpPr>
            <a:spLocks noGrp="1"/>
          </p:cNvSpPr>
          <p:nvPr>
            <p:ph type="body" sz="quarter" idx="10"/>
          </p:nvPr>
        </p:nvSpPr>
        <p:spPr>
          <a:xfrm>
            <a:off x="269239" y="2076997"/>
            <a:ext cx="11653523" cy="2051739"/>
          </a:xfrm>
        </p:spPr>
        <p:txBody>
          <a:bodyPr/>
          <a:lstStyle/>
          <a:p>
            <a:pPr marL="560241" indent="-560241">
              <a:buFont typeface="Arial" panose="020B0604020202020204" pitchFamily="34" charset="0"/>
              <a:buChar char="•"/>
            </a:pPr>
            <a:r>
              <a:rPr lang="en-US" dirty="0"/>
              <a:t>Device registry</a:t>
            </a:r>
          </a:p>
          <a:p>
            <a:pPr marL="560241" indent="-560241">
              <a:buFont typeface="Arial" panose="020B0604020202020204" pitchFamily="34" charset="0"/>
              <a:buChar char="•"/>
            </a:pPr>
            <a:r>
              <a:rPr lang="en-US" dirty="0"/>
              <a:t>Security token</a:t>
            </a:r>
          </a:p>
          <a:p>
            <a:pPr marL="560241" indent="-560241">
              <a:buFont typeface="Arial" panose="020B0604020202020204" pitchFamily="34" charset="0"/>
              <a:buChar char="•"/>
            </a:pPr>
            <a:r>
              <a:rPr lang="en-US" dirty="0"/>
              <a:t>Authentication</a:t>
            </a:r>
          </a:p>
        </p:txBody>
      </p:sp>
    </p:spTree>
    <p:extLst>
      <p:ext uri="{BB962C8B-B14F-4D97-AF65-F5344CB8AC3E}">
        <p14:creationId xmlns:p14="http://schemas.microsoft.com/office/powerpoint/2010/main" val="311387856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Device registration</a:t>
            </a:r>
          </a:p>
        </p:txBody>
      </p:sp>
      <p:pic>
        <p:nvPicPr>
          <p:cNvPr id="5" name="Picture 4"/>
          <p:cNvPicPr>
            <a:picLocks noChangeAspect="1"/>
          </p:cNvPicPr>
          <p:nvPr/>
        </p:nvPicPr>
        <p:blipFill>
          <a:blip r:embed="rId3"/>
          <a:stretch>
            <a:fillRect/>
          </a:stretch>
        </p:blipFill>
        <p:spPr>
          <a:xfrm>
            <a:off x="1931044" y="3640778"/>
            <a:ext cx="1819174" cy="1299641"/>
          </a:xfrm>
          <a:prstGeom prst="rect">
            <a:avLst/>
          </a:prstGeom>
        </p:spPr>
      </p:pic>
      <p:pic>
        <p:nvPicPr>
          <p:cNvPr id="6" name="Picture 5"/>
          <p:cNvPicPr>
            <a:picLocks noChangeAspect="1"/>
          </p:cNvPicPr>
          <p:nvPr/>
        </p:nvPicPr>
        <p:blipFill rotWithShape="1">
          <a:blip r:embed="rId4"/>
          <a:srcRect b="25028"/>
          <a:stretch/>
        </p:blipFill>
        <p:spPr>
          <a:xfrm>
            <a:off x="7975792" y="3285176"/>
            <a:ext cx="1139054" cy="1265572"/>
          </a:xfrm>
          <a:prstGeom prst="rect">
            <a:avLst/>
          </a:prstGeom>
        </p:spPr>
      </p:pic>
      <p:sp>
        <p:nvSpPr>
          <p:cNvPr id="7" name="Arrow: Right 6"/>
          <p:cNvSpPr/>
          <p:nvPr/>
        </p:nvSpPr>
        <p:spPr bwMode="auto">
          <a:xfrm>
            <a:off x="3978226" y="3076038"/>
            <a:ext cx="3317846" cy="635332"/>
          </a:xfrm>
          <a:prstGeom prst="rightArrow">
            <a:avLst>
              <a:gd name="adj1" fmla="val 36130"/>
              <a:gd name="adj2" fmla="val 49230"/>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8" name="TextBox 7"/>
          <p:cNvSpPr txBox="1"/>
          <p:nvPr/>
        </p:nvSpPr>
        <p:spPr>
          <a:xfrm>
            <a:off x="4127629" y="2259755"/>
            <a:ext cx="3670809" cy="941386"/>
          </a:xfrm>
          <a:prstGeom prst="rect">
            <a:avLst/>
          </a:prstGeom>
          <a:noFill/>
        </p:spPr>
        <p:txBody>
          <a:bodyPr wrap="squar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Register device with X.509 certificate</a:t>
            </a:r>
          </a:p>
        </p:txBody>
      </p:sp>
      <p:sp>
        <p:nvSpPr>
          <p:cNvPr id="9" name="Arrow: Right 8"/>
          <p:cNvSpPr/>
          <p:nvPr/>
        </p:nvSpPr>
        <p:spPr bwMode="auto">
          <a:xfrm rot="10800000">
            <a:off x="4127630" y="4205516"/>
            <a:ext cx="3317846" cy="635332"/>
          </a:xfrm>
          <a:prstGeom prst="rightArrow">
            <a:avLst>
              <a:gd name="adj1" fmla="val 36130"/>
              <a:gd name="adj2" fmla="val 49230"/>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10" name="TextBox 9"/>
          <p:cNvSpPr txBox="1"/>
          <p:nvPr/>
        </p:nvSpPr>
        <p:spPr>
          <a:xfrm>
            <a:off x="4613558" y="4727120"/>
            <a:ext cx="3670809" cy="1016818"/>
          </a:xfrm>
          <a:prstGeom prst="rect">
            <a:avLst/>
          </a:prstGeom>
          <a:noFill/>
        </p:spPr>
        <p:txBody>
          <a:bodyPr wrap="squar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Return device </a:t>
            </a:r>
          </a:p>
          <a:p>
            <a:pPr>
              <a:lnSpc>
                <a:spcPct val="90000"/>
              </a:lnSpc>
              <a:spcAft>
                <a:spcPts val="588"/>
              </a:spcAft>
            </a:pPr>
            <a:r>
              <a:rPr lang="en-US" sz="2353" dirty="0">
                <a:gradFill>
                  <a:gsLst>
                    <a:gs pos="2917">
                      <a:schemeClr val="tx1"/>
                    </a:gs>
                    <a:gs pos="30000">
                      <a:schemeClr val="tx1"/>
                    </a:gs>
                  </a:gsLst>
                  <a:lin ang="5400000" scaled="0"/>
                </a:gradFill>
              </a:rPr>
              <a:t>key details</a:t>
            </a:r>
          </a:p>
        </p:txBody>
      </p:sp>
      <p:cxnSp>
        <p:nvCxnSpPr>
          <p:cNvPr id="11" name="Straight Connector 10">
            <a:extLst>
              <a:ext uri="{FF2B5EF4-FFF2-40B4-BE49-F238E27FC236}">
                <a16:creationId xmlns:a16="http://schemas.microsoft.com/office/drawing/2014/main" id="{2426EF29-5306-4E83-BB2D-B3A49122088B}"/>
              </a:ext>
            </a:extLst>
          </p:cNvPr>
          <p:cNvCxnSpPr/>
          <p:nvPr/>
        </p:nvCxnSpPr>
        <p:spPr>
          <a:xfrm flipH="1">
            <a:off x="9330431" y="3285176"/>
            <a:ext cx="541538" cy="114478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5565114-6C50-4A9B-850C-75B12CAF19FB}"/>
              </a:ext>
            </a:extLst>
          </p:cNvPr>
          <p:cNvSpPr txBox="1"/>
          <p:nvPr/>
        </p:nvSpPr>
        <p:spPr>
          <a:xfrm>
            <a:off x="8460419" y="4727120"/>
            <a:ext cx="3320249" cy="400110"/>
          </a:xfrm>
          <a:prstGeom prst="rect">
            <a:avLst/>
          </a:prstGeom>
          <a:noFill/>
        </p:spPr>
        <p:txBody>
          <a:bodyPr wrap="square" rtlCol="0">
            <a:spAutoFit/>
          </a:bodyPr>
          <a:lstStyle/>
          <a:p>
            <a:r>
              <a:rPr lang="en-US" sz="2000" dirty="0"/>
              <a:t>Large scale ingestion</a:t>
            </a:r>
          </a:p>
        </p:txBody>
      </p:sp>
      <p:pic>
        <p:nvPicPr>
          <p:cNvPr id="13" name="Picture 12">
            <a:extLst>
              <a:ext uri="{FF2B5EF4-FFF2-40B4-BE49-F238E27FC236}">
                <a16:creationId xmlns:a16="http://schemas.microsoft.com/office/drawing/2014/main" id="{2A46328E-F85F-4015-8345-CC747A1A7A37}"/>
              </a:ext>
            </a:extLst>
          </p:cNvPr>
          <p:cNvPicPr>
            <a:picLocks noChangeAspect="1"/>
          </p:cNvPicPr>
          <p:nvPr/>
        </p:nvPicPr>
        <p:blipFill>
          <a:blip r:embed="rId5"/>
          <a:stretch>
            <a:fillRect/>
          </a:stretch>
        </p:blipFill>
        <p:spPr>
          <a:xfrm>
            <a:off x="9958650" y="3448668"/>
            <a:ext cx="1172763" cy="757781"/>
          </a:xfrm>
          <a:prstGeom prst="rect">
            <a:avLst/>
          </a:prstGeom>
        </p:spPr>
      </p:pic>
      <p:sp>
        <p:nvSpPr>
          <p:cNvPr id="14" name="Rectangle 13">
            <a:extLst>
              <a:ext uri="{FF2B5EF4-FFF2-40B4-BE49-F238E27FC236}">
                <a16:creationId xmlns:a16="http://schemas.microsoft.com/office/drawing/2014/main" id="{A115BD8E-6C70-47D4-BF2F-E982A70DBF9D}"/>
              </a:ext>
            </a:extLst>
          </p:cNvPr>
          <p:cNvSpPr/>
          <p:nvPr/>
        </p:nvSpPr>
        <p:spPr>
          <a:xfrm>
            <a:off x="8049445" y="2809326"/>
            <a:ext cx="1544012" cy="369332"/>
          </a:xfrm>
          <a:prstGeom prst="rect">
            <a:avLst/>
          </a:prstGeom>
        </p:spPr>
        <p:txBody>
          <a:bodyPr wrap="none">
            <a:spAutoFit/>
          </a:bodyPr>
          <a:lstStyle/>
          <a:p>
            <a:r>
              <a:rPr lang="en-US" dirty="0"/>
              <a:t>Azure IoT Hub</a:t>
            </a:r>
          </a:p>
        </p:txBody>
      </p:sp>
      <p:sp>
        <p:nvSpPr>
          <p:cNvPr id="15" name="Rectangle 14">
            <a:extLst>
              <a:ext uri="{FF2B5EF4-FFF2-40B4-BE49-F238E27FC236}">
                <a16:creationId xmlns:a16="http://schemas.microsoft.com/office/drawing/2014/main" id="{F73B4409-4A7B-4883-B64C-9D500CC5F937}"/>
              </a:ext>
            </a:extLst>
          </p:cNvPr>
          <p:cNvSpPr/>
          <p:nvPr/>
        </p:nvSpPr>
        <p:spPr>
          <a:xfrm>
            <a:off x="10021331" y="2685039"/>
            <a:ext cx="1350965" cy="646331"/>
          </a:xfrm>
          <a:prstGeom prst="rect">
            <a:avLst/>
          </a:prstGeom>
        </p:spPr>
        <p:txBody>
          <a:bodyPr wrap="square">
            <a:spAutoFit/>
          </a:bodyPr>
          <a:lstStyle/>
          <a:p>
            <a:r>
              <a:rPr lang="en-US" dirty="0"/>
              <a:t>AWS Device Gateway</a:t>
            </a:r>
          </a:p>
        </p:txBody>
      </p:sp>
    </p:spTree>
    <p:extLst>
      <p:ext uri="{BB962C8B-B14F-4D97-AF65-F5344CB8AC3E}">
        <p14:creationId xmlns:p14="http://schemas.microsoft.com/office/powerpoint/2010/main" val="412938451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7737"/>
            <a:ext cx="11552582" cy="1325563"/>
          </a:xfrm>
        </p:spPr>
        <p:txBody>
          <a:bodyPr/>
          <a:lstStyle/>
          <a:p>
            <a:r>
              <a:rPr lang="en-US" dirty="0"/>
              <a:t>Secured ingestion</a:t>
            </a:r>
          </a:p>
        </p:txBody>
      </p:sp>
      <p:pic>
        <p:nvPicPr>
          <p:cNvPr id="3" name="Picture 2">
            <a:extLst>
              <a:ext uri="{FF2B5EF4-FFF2-40B4-BE49-F238E27FC236}">
                <a16:creationId xmlns:a16="http://schemas.microsoft.com/office/drawing/2014/main" id="{EC9846E1-386A-4632-923A-FE4478727545}"/>
              </a:ext>
            </a:extLst>
          </p:cNvPr>
          <p:cNvPicPr>
            <a:picLocks noChangeAspect="1"/>
          </p:cNvPicPr>
          <p:nvPr/>
        </p:nvPicPr>
        <p:blipFill>
          <a:blip r:embed="rId3"/>
          <a:stretch>
            <a:fillRect/>
          </a:stretch>
        </p:blipFill>
        <p:spPr>
          <a:xfrm>
            <a:off x="2432483" y="842480"/>
            <a:ext cx="8052047" cy="5516719"/>
          </a:xfrm>
          <a:prstGeom prst="rect">
            <a:avLst/>
          </a:prstGeom>
        </p:spPr>
      </p:pic>
    </p:spTree>
    <p:extLst>
      <p:ext uri="{BB962C8B-B14F-4D97-AF65-F5344CB8AC3E}">
        <p14:creationId xmlns:p14="http://schemas.microsoft.com/office/powerpoint/2010/main" val="120748750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54407"/>
            <a:ext cx="11552582" cy="1325563"/>
          </a:xfrm>
        </p:spPr>
        <p:txBody>
          <a:bodyPr/>
          <a:lstStyle/>
          <a:p>
            <a:r>
              <a:rPr lang="en-US"/>
              <a:t>Secured ingestion</a:t>
            </a:r>
            <a:endParaRPr lang="en-US" dirty="0"/>
          </a:p>
        </p:txBody>
      </p:sp>
      <p:pic>
        <p:nvPicPr>
          <p:cNvPr id="6" name="Picture 5"/>
          <p:cNvPicPr>
            <a:picLocks noChangeAspect="1"/>
          </p:cNvPicPr>
          <p:nvPr/>
        </p:nvPicPr>
        <p:blipFill>
          <a:blip r:embed="rId3"/>
          <a:stretch>
            <a:fillRect/>
          </a:stretch>
        </p:blipFill>
        <p:spPr>
          <a:xfrm>
            <a:off x="2987057" y="3116061"/>
            <a:ext cx="2047989" cy="3289896"/>
          </a:xfrm>
          <a:prstGeom prst="rect">
            <a:avLst/>
          </a:prstGeom>
        </p:spPr>
      </p:pic>
      <p:pic>
        <p:nvPicPr>
          <p:cNvPr id="7" name="Picture 6">
            <a:extLst>
              <a:ext uri="{FF2B5EF4-FFF2-40B4-BE49-F238E27FC236}">
                <a16:creationId xmlns:a16="http://schemas.microsoft.com/office/drawing/2014/main" id="{CC7EECB1-F368-4BBB-8819-F6F88EFA5792}"/>
              </a:ext>
            </a:extLst>
          </p:cNvPr>
          <p:cNvPicPr>
            <a:picLocks noChangeAspect="1"/>
          </p:cNvPicPr>
          <p:nvPr/>
        </p:nvPicPr>
        <p:blipFill>
          <a:blip r:embed="rId4"/>
          <a:stretch>
            <a:fillRect/>
          </a:stretch>
        </p:blipFill>
        <p:spPr>
          <a:xfrm>
            <a:off x="2432483" y="913502"/>
            <a:ext cx="8052047" cy="5516719"/>
          </a:xfrm>
          <a:prstGeom prst="rect">
            <a:avLst/>
          </a:prstGeom>
        </p:spPr>
      </p:pic>
    </p:spTree>
    <p:extLst>
      <p:ext uri="{BB962C8B-B14F-4D97-AF65-F5344CB8AC3E}">
        <p14:creationId xmlns:p14="http://schemas.microsoft.com/office/powerpoint/2010/main" val="423624574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297657"/>
            <a:ext cx="11552582" cy="1325563"/>
          </a:xfrm>
        </p:spPr>
        <p:txBody>
          <a:bodyPr/>
          <a:lstStyle/>
          <a:p>
            <a:r>
              <a:rPr lang="en-US" dirty="0"/>
              <a:t>Generating SAS Token</a:t>
            </a:r>
          </a:p>
        </p:txBody>
      </p:sp>
      <p:pic>
        <p:nvPicPr>
          <p:cNvPr id="4" name="Picture 3"/>
          <p:cNvPicPr>
            <a:picLocks noChangeAspect="1"/>
          </p:cNvPicPr>
          <p:nvPr/>
        </p:nvPicPr>
        <p:blipFill rotWithShape="1">
          <a:blip r:embed="rId3"/>
          <a:srcRect l="31470" t="25705" r="25772" b="20145"/>
          <a:stretch/>
        </p:blipFill>
        <p:spPr>
          <a:xfrm>
            <a:off x="519194" y="1189494"/>
            <a:ext cx="6635693" cy="5602526"/>
          </a:xfrm>
          <a:prstGeom prst="rect">
            <a:avLst/>
          </a:prstGeom>
        </p:spPr>
      </p:pic>
      <p:sp>
        <p:nvSpPr>
          <p:cNvPr id="6" name="TextBox 5"/>
          <p:cNvSpPr txBox="1"/>
          <p:nvPr/>
        </p:nvSpPr>
        <p:spPr>
          <a:xfrm>
            <a:off x="7437257" y="5687960"/>
            <a:ext cx="4517918" cy="832764"/>
          </a:xfrm>
          <a:prstGeom prst="rect">
            <a:avLst/>
          </a:prstGeom>
          <a:noFill/>
        </p:spPr>
        <p:txBody>
          <a:bodyPr wrap="square" lIns="179285" tIns="143428" rIns="179285" bIns="143428" rtlCol="0">
            <a:spAutoFit/>
          </a:bodyPr>
          <a:lstStyle/>
          <a:p>
            <a:pPr>
              <a:lnSpc>
                <a:spcPct val="90000"/>
              </a:lnSpc>
              <a:spcAft>
                <a:spcPts val="588"/>
              </a:spcAft>
            </a:pPr>
            <a:r>
              <a:rPr lang="en-US" sz="1961" i="1" dirty="0">
                <a:gradFill>
                  <a:gsLst>
                    <a:gs pos="2917">
                      <a:schemeClr val="tx1"/>
                    </a:gs>
                    <a:gs pos="30000">
                      <a:schemeClr val="tx1"/>
                    </a:gs>
                  </a:gsLst>
                  <a:lin ang="5400000" scaled="0"/>
                </a:gradFill>
              </a:rPr>
              <a:t>Note: X.509 certificate does not include </a:t>
            </a:r>
            <a:r>
              <a:rPr lang="en-US" sz="1961" i="1" dirty="0" err="1">
                <a:gradFill>
                  <a:gsLst>
                    <a:gs pos="2917">
                      <a:schemeClr val="tx1"/>
                    </a:gs>
                    <a:gs pos="30000">
                      <a:schemeClr val="tx1"/>
                    </a:gs>
                  </a:gsLst>
                  <a:lin ang="5400000" scaled="0"/>
                </a:gradFill>
              </a:rPr>
              <a:t>skn</a:t>
            </a:r>
            <a:r>
              <a:rPr lang="en-US" sz="1961" i="1" dirty="0">
                <a:gradFill>
                  <a:gsLst>
                    <a:gs pos="2917">
                      <a:schemeClr val="tx1"/>
                    </a:gs>
                    <a:gs pos="30000">
                      <a:schemeClr val="tx1"/>
                    </a:gs>
                  </a:gsLst>
                  <a:lin ang="5400000" scaled="0"/>
                </a:gradFill>
              </a:rPr>
              <a:t> in the string</a:t>
            </a:r>
          </a:p>
        </p:txBody>
      </p:sp>
    </p:spTree>
    <p:extLst>
      <p:ext uri="{BB962C8B-B14F-4D97-AF65-F5344CB8AC3E}">
        <p14:creationId xmlns:p14="http://schemas.microsoft.com/office/powerpoint/2010/main" val="278901756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380600"/>
            <a:ext cx="11552582" cy="1325563"/>
          </a:xfrm>
        </p:spPr>
        <p:txBody>
          <a:bodyPr/>
          <a:lstStyle/>
          <a:p>
            <a:r>
              <a:rPr lang="en-US" dirty="0"/>
              <a:t>De-compression &amp; De-aggregation</a:t>
            </a:r>
          </a:p>
        </p:txBody>
      </p:sp>
      <p:pic>
        <p:nvPicPr>
          <p:cNvPr id="4" name="Picture 3"/>
          <p:cNvPicPr>
            <a:picLocks noChangeAspect="1"/>
          </p:cNvPicPr>
          <p:nvPr/>
        </p:nvPicPr>
        <p:blipFill>
          <a:blip r:embed="rId3"/>
          <a:stretch>
            <a:fillRect/>
          </a:stretch>
        </p:blipFill>
        <p:spPr>
          <a:xfrm>
            <a:off x="730973" y="885097"/>
            <a:ext cx="4264336" cy="5297184"/>
          </a:xfrm>
          <a:prstGeom prst="rect">
            <a:avLst/>
          </a:prstGeom>
        </p:spPr>
      </p:pic>
      <p:sp>
        <p:nvSpPr>
          <p:cNvPr id="6" name="TextBox 5"/>
          <p:cNvSpPr txBox="1"/>
          <p:nvPr/>
        </p:nvSpPr>
        <p:spPr>
          <a:xfrm>
            <a:off x="5954815" y="1593596"/>
            <a:ext cx="3953179" cy="1267233"/>
          </a:xfrm>
          <a:prstGeom prst="rect">
            <a:avLst/>
          </a:prstGeom>
          <a:noFill/>
        </p:spPr>
        <p:txBody>
          <a:bodyPr wrap="squar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Generic compression &amp; de-compression code which can be deployed (</a:t>
            </a:r>
            <a:r>
              <a:rPr lang="en-US" sz="2353" dirty="0" err="1">
                <a:gradFill>
                  <a:gsLst>
                    <a:gs pos="2917">
                      <a:schemeClr val="tx1"/>
                    </a:gs>
                    <a:gs pos="30000">
                      <a:schemeClr val="tx1"/>
                    </a:gs>
                  </a:gsLst>
                  <a:lin ang="5400000" scaled="0"/>
                </a:gradFill>
              </a:rPr>
              <a:t>github</a:t>
            </a:r>
            <a:r>
              <a:rPr lang="en-US" sz="2353" dirty="0">
                <a:gradFill>
                  <a:gsLst>
                    <a:gs pos="2917">
                      <a:schemeClr val="tx1"/>
                    </a:gs>
                    <a:gs pos="30000">
                      <a:schemeClr val="tx1"/>
                    </a:gs>
                  </a:gsLst>
                  <a:lin ang="5400000" scaled="0"/>
                </a:gradFill>
              </a:rPr>
              <a:t>)</a:t>
            </a:r>
          </a:p>
        </p:txBody>
      </p:sp>
      <p:sp>
        <p:nvSpPr>
          <p:cNvPr id="7" name="Rectangle 6"/>
          <p:cNvSpPr/>
          <p:nvPr/>
        </p:nvSpPr>
        <p:spPr>
          <a:xfrm>
            <a:off x="5954815" y="3604330"/>
            <a:ext cx="6094444" cy="905179"/>
          </a:xfrm>
          <a:prstGeom prst="rect">
            <a:avLst/>
          </a:prstGeom>
        </p:spPr>
        <p:txBody>
          <a:bodyPr>
            <a:spAutoFit/>
          </a:bodyPr>
          <a:lstStyle/>
          <a:p>
            <a:r>
              <a:rPr lang="en-US" sz="1765" dirty="0">
                <a:hlinkClick r:id="rId4"/>
              </a:rPr>
              <a:t>https://github.com/Microsoft/iot-samples/blob/develop/AzureFunctionDecompShred/nodejs/azure-decompress.js</a:t>
            </a:r>
            <a:r>
              <a:rPr lang="en-US" sz="1765" dirty="0"/>
              <a:t> </a:t>
            </a:r>
          </a:p>
        </p:txBody>
      </p:sp>
    </p:spTree>
    <p:extLst>
      <p:ext uri="{BB962C8B-B14F-4D97-AF65-F5344CB8AC3E}">
        <p14:creationId xmlns:p14="http://schemas.microsoft.com/office/powerpoint/2010/main" val="602474172"/>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14272"/>
            <a:ext cx="11552582" cy="1325563"/>
          </a:xfrm>
        </p:spPr>
        <p:txBody>
          <a:bodyPr/>
          <a:lstStyle/>
          <a:p>
            <a:r>
              <a:rPr lang="en-US" dirty="0"/>
              <a:t>De-compression &amp; De-aggregation</a:t>
            </a:r>
          </a:p>
        </p:txBody>
      </p:sp>
      <p:sp>
        <p:nvSpPr>
          <p:cNvPr id="6" name="TextBox 5"/>
          <p:cNvSpPr txBox="1"/>
          <p:nvPr/>
        </p:nvSpPr>
        <p:spPr>
          <a:xfrm>
            <a:off x="5954815" y="1593596"/>
            <a:ext cx="5012066" cy="1267251"/>
          </a:xfrm>
          <a:prstGeom prst="rect">
            <a:avLst/>
          </a:prstGeom>
          <a:noFill/>
        </p:spPr>
        <p:txBody>
          <a:bodyPr wrap="square" lIns="179285" tIns="143428" rIns="179285" bIns="143428" rtlCol="0">
            <a:spAutoFit/>
          </a:bodyPr>
          <a:lstStyle/>
          <a:p>
            <a:pPr>
              <a:lnSpc>
                <a:spcPct val="90000"/>
              </a:lnSpc>
              <a:spcAft>
                <a:spcPts val="588"/>
              </a:spcAft>
            </a:pPr>
            <a:r>
              <a:rPr lang="en-US" sz="2353" dirty="0">
                <a:gradFill>
                  <a:gsLst>
                    <a:gs pos="2917">
                      <a:schemeClr val="tx1"/>
                    </a:gs>
                    <a:gs pos="30000">
                      <a:schemeClr val="tx1"/>
                    </a:gs>
                  </a:gsLst>
                  <a:lin ang="5400000" scaled="0"/>
                </a:gradFill>
              </a:rPr>
              <a:t>Generic de-aggregation code, based on configurable de-aggregation pattern</a:t>
            </a:r>
          </a:p>
        </p:txBody>
      </p:sp>
      <p:pic>
        <p:nvPicPr>
          <p:cNvPr id="3" name="Picture 2"/>
          <p:cNvPicPr>
            <a:picLocks noChangeAspect="1"/>
          </p:cNvPicPr>
          <p:nvPr/>
        </p:nvPicPr>
        <p:blipFill>
          <a:blip r:embed="rId3"/>
          <a:stretch>
            <a:fillRect/>
          </a:stretch>
        </p:blipFill>
        <p:spPr>
          <a:xfrm>
            <a:off x="269241" y="1523003"/>
            <a:ext cx="5555374" cy="4588511"/>
          </a:xfrm>
          <a:prstGeom prst="rect">
            <a:avLst/>
          </a:prstGeom>
        </p:spPr>
      </p:pic>
      <p:sp>
        <p:nvSpPr>
          <p:cNvPr id="5" name="Rectangle 4"/>
          <p:cNvSpPr/>
          <p:nvPr/>
        </p:nvSpPr>
        <p:spPr>
          <a:xfrm>
            <a:off x="6237185" y="3264949"/>
            <a:ext cx="5153251" cy="905179"/>
          </a:xfrm>
          <a:prstGeom prst="rect">
            <a:avLst/>
          </a:prstGeom>
        </p:spPr>
        <p:txBody>
          <a:bodyPr wrap="square">
            <a:spAutoFit/>
          </a:bodyPr>
          <a:lstStyle/>
          <a:p>
            <a:r>
              <a:rPr lang="en-US" sz="1765" dirty="0">
                <a:hlinkClick r:id="rId4"/>
              </a:rPr>
              <a:t>https://github.com/Microsoft/iot-samples/blob/develop/CollectionParsing/AzureFunctions/NodejsIotHubTrigger/index.js</a:t>
            </a:r>
            <a:r>
              <a:rPr lang="en-US" sz="1765" dirty="0"/>
              <a:t> </a:t>
            </a:r>
          </a:p>
        </p:txBody>
      </p:sp>
    </p:spTree>
    <p:extLst>
      <p:ext uri="{BB962C8B-B14F-4D97-AF65-F5344CB8AC3E}">
        <p14:creationId xmlns:p14="http://schemas.microsoft.com/office/powerpoint/2010/main" val="95103827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56420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849252"/>
            <a:ext cx="5897352" cy="899537"/>
          </a:xfrm>
        </p:spPr>
        <p:txBody>
          <a:bodyPr>
            <a:normAutofit fontScale="90000"/>
          </a:bodyPr>
          <a:lstStyle/>
          <a:p>
            <a:r>
              <a:rPr lang="en-US"/>
              <a:t>Data Ingestion – Our scenario</a:t>
            </a:r>
            <a:endParaRPr lang="en-US" dirty="0"/>
          </a:p>
        </p:txBody>
      </p:sp>
      <p:sp>
        <p:nvSpPr>
          <p:cNvPr id="4" name="TextBox 3"/>
          <p:cNvSpPr txBox="1"/>
          <p:nvPr/>
        </p:nvSpPr>
        <p:spPr>
          <a:xfrm>
            <a:off x="448602" y="2158335"/>
            <a:ext cx="6542748" cy="2475640"/>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2353" dirty="0">
                <a:gradFill>
                  <a:gsLst>
                    <a:gs pos="2917">
                      <a:schemeClr val="tx1"/>
                    </a:gs>
                    <a:gs pos="30000">
                      <a:schemeClr val="tx1"/>
                    </a:gs>
                  </a:gsLst>
                  <a:lin ang="5400000" scaled="0"/>
                </a:gradFill>
              </a:rPr>
              <a:t>Building gateway consolidate &amp; compress data</a:t>
            </a:r>
          </a:p>
          <a:p>
            <a:pPr marL="336145" indent="-336145">
              <a:lnSpc>
                <a:spcPct val="90000"/>
              </a:lnSpc>
              <a:spcAft>
                <a:spcPts val="588"/>
              </a:spcAft>
              <a:buFont typeface="Arial" panose="020B0604020202020204" pitchFamily="34" charset="0"/>
              <a:buChar char="•"/>
            </a:pPr>
            <a:r>
              <a:rPr lang="en-US" sz="2353" dirty="0">
                <a:gradFill>
                  <a:gsLst>
                    <a:gs pos="2917">
                      <a:schemeClr val="tx1"/>
                    </a:gs>
                    <a:gs pos="30000">
                      <a:schemeClr val="tx1"/>
                    </a:gs>
                  </a:gsLst>
                  <a:lin ang="5400000" scaled="0"/>
                </a:gradFill>
              </a:rPr>
              <a:t>Gateway generate </a:t>
            </a:r>
            <a:r>
              <a:rPr lang="en-US" sz="2353" dirty="0" err="1">
                <a:gradFill>
                  <a:gsLst>
                    <a:gs pos="2917">
                      <a:schemeClr val="tx1"/>
                    </a:gs>
                    <a:gs pos="30000">
                      <a:schemeClr val="tx1"/>
                    </a:gs>
                  </a:gsLst>
                  <a:lin ang="5400000" scaled="0"/>
                </a:gradFill>
              </a:rPr>
              <a:t>SaS</a:t>
            </a:r>
            <a:r>
              <a:rPr lang="en-US" sz="2353" dirty="0">
                <a:gradFill>
                  <a:gsLst>
                    <a:gs pos="2917">
                      <a:schemeClr val="tx1"/>
                    </a:gs>
                    <a:gs pos="30000">
                      <a:schemeClr val="tx1"/>
                    </a:gs>
                  </a:gsLst>
                  <a:lin ang="5400000" scaled="0"/>
                </a:gradFill>
              </a:rPr>
              <a:t> token </a:t>
            </a:r>
          </a:p>
          <a:p>
            <a:pPr marL="336145" indent="-336145">
              <a:lnSpc>
                <a:spcPct val="90000"/>
              </a:lnSpc>
              <a:spcAft>
                <a:spcPts val="588"/>
              </a:spcAft>
              <a:buFont typeface="Arial" panose="020B0604020202020204" pitchFamily="34" charset="0"/>
              <a:buChar char="•"/>
            </a:pPr>
            <a:r>
              <a:rPr lang="en-US" sz="2353" dirty="0">
                <a:gradFill>
                  <a:gsLst>
                    <a:gs pos="2917">
                      <a:schemeClr val="tx1"/>
                    </a:gs>
                    <a:gs pos="30000">
                      <a:schemeClr val="tx1"/>
                    </a:gs>
                  </a:gsLst>
                  <a:lin ang="5400000" scaled="0"/>
                </a:gradFill>
              </a:rPr>
              <a:t>Data is sent over to cloud Ingestion service over </a:t>
            </a:r>
            <a:r>
              <a:rPr lang="en-US" sz="2353" dirty="0" err="1">
                <a:gradFill>
                  <a:gsLst>
                    <a:gs pos="2917">
                      <a:schemeClr val="tx1"/>
                    </a:gs>
                    <a:gs pos="30000">
                      <a:schemeClr val="tx1"/>
                    </a:gs>
                  </a:gsLst>
                  <a:lin ang="5400000" scaled="0"/>
                </a:gradFill>
              </a:rPr>
              <a:t>tls</a:t>
            </a:r>
            <a:r>
              <a:rPr lang="en-US" sz="2353" dirty="0">
                <a:gradFill>
                  <a:gsLst>
                    <a:gs pos="2917">
                      <a:schemeClr val="tx1"/>
                    </a:gs>
                    <a:gs pos="30000">
                      <a:schemeClr val="tx1"/>
                    </a:gs>
                  </a:gsLst>
                  <a:lin ang="5400000" scaled="0"/>
                </a:gradFill>
              </a:rPr>
              <a:t> using the </a:t>
            </a:r>
            <a:r>
              <a:rPr lang="en-US" sz="2353" dirty="0" err="1">
                <a:gradFill>
                  <a:gsLst>
                    <a:gs pos="2917">
                      <a:schemeClr val="tx1"/>
                    </a:gs>
                    <a:gs pos="30000">
                      <a:schemeClr val="tx1"/>
                    </a:gs>
                  </a:gsLst>
                  <a:lin ang="5400000" scaled="0"/>
                </a:gradFill>
              </a:rPr>
              <a:t>SaS</a:t>
            </a:r>
            <a:r>
              <a:rPr lang="en-US" sz="2353" dirty="0">
                <a:gradFill>
                  <a:gsLst>
                    <a:gs pos="2917">
                      <a:schemeClr val="tx1"/>
                    </a:gs>
                    <a:gs pos="30000">
                      <a:schemeClr val="tx1"/>
                    </a:gs>
                  </a:gsLst>
                  <a:lin ang="5400000" scaled="0"/>
                </a:gradFill>
              </a:rPr>
              <a:t> tokens</a:t>
            </a:r>
          </a:p>
          <a:p>
            <a:pPr marL="336145" indent="-336145">
              <a:lnSpc>
                <a:spcPct val="90000"/>
              </a:lnSpc>
              <a:spcAft>
                <a:spcPts val="588"/>
              </a:spcAft>
              <a:buFont typeface="Arial" panose="020B0604020202020204" pitchFamily="34" charset="0"/>
              <a:buChar char="•"/>
            </a:pPr>
            <a:r>
              <a:rPr lang="en-US" sz="2353" dirty="0">
                <a:gradFill>
                  <a:gsLst>
                    <a:gs pos="2917">
                      <a:schemeClr val="tx1"/>
                    </a:gs>
                    <a:gs pos="30000">
                      <a:schemeClr val="tx1"/>
                    </a:gs>
                  </a:gsLst>
                  <a:lin ang="5400000" scaled="0"/>
                </a:gradFill>
              </a:rPr>
              <a:t>IoT hub trigger function de-compresses &amp; de-aggregates the data</a:t>
            </a:r>
          </a:p>
        </p:txBody>
      </p:sp>
      <p:pic>
        <p:nvPicPr>
          <p:cNvPr id="5" name="Picture 4">
            <a:extLst>
              <a:ext uri="{FF2B5EF4-FFF2-40B4-BE49-F238E27FC236}">
                <a16:creationId xmlns:a16="http://schemas.microsoft.com/office/drawing/2014/main" id="{03E3EED4-65C2-4374-BF95-00CC86DCDB72}"/>
              </a:ext>
            </a:extLst>
          </p:cNvPr>
          <p:cNvPicPr>
            <a:picLocks noChangeAspect="1"/>
          </p:cNvPicPr>
          <p:nvPr/>
        </p:nvPicPr>
        <p:blipFill>
          <a:blip r:embed="rId3"/>
          <a:stretch>
            <a:fillRect/>
          </a:stretch>
        </p:blipFill>
        <p:spPr>
          <a:xfrm>
            <a:off x="7286625" y="0"/>
            <a:ext cx="3876675" cy="6530224"/>
          </a:xfrm>
          <a:prstGeom prst="rect">
            <a:avLst/>
          </a:prstGeom>
        </p:spPr>
      </p:pic>
    </p:spTree>
    <p:extLst>
      <p:ext uri="{BB962C8B-B14F-4D97-AF65-F5344CB8AC3E}">
        <p14:creationId xmlns:p14="http://schemas.microsoft.com/office/powerpoint/2010/main" val="28498958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Real-time analytics</a:t>
            </a:r>
          </a:p>
        </p:txBody>
      </p:sp>
      <p:sp>
        <p:nvSpPr>
          <p:cNvPr id="2" name="Text Placeholder 1">
            <a:extLst>
              <a:ext uri="{FF2B5EF4-FFF2-40B4-BE49-F238E27FC236}">
                <a16:creationId xmlns:a16="http://schemas.microsoft.com/office/drawing/2014/main" id="{71FA4624-0911-41C5-8CC3-2B2CADAE7CDD}"/>
              </a:ext>
            </a:extLst>
          </p:cNvPr>
          <p:cNvSpPr>
            <a:spLocks noGrp="1"/>
          </p:cNvSpPr>
          <p:nvPr>
            <p:ph type="body" idx="1"/>
          </p:nvPr>
        </p:nvSpPr>
        <p:spPr/>
        <p:txBody>
          <a:bodyPr/>
          <a:lstStyle/>
          <a:p>
            <a:r>
              <a:rPr lang="en-US" dirty="0"/>
              <a:t>Processing at the Edge</a:t>
            </a:r>
          </a:p>
        </p:txBody>
      </p:sp>
      <p:sp>
        <p:nvSpPr>
          <p:cNvPr id="3" name="TextBox 2">
            <a:extLst>
              <a:ext uri="{FF2B5EF4-FFF2-40B4-BE49-F238E27FC236}">
                <a16:creationId xmlns:a16="http://schemas.microsoft.com/office/drawing/2014/main" id="{D26646F3-2EF5-4F3D-8955-71242A2533D2}"/>
              </a:ext>
            </a:extLst>
          </p:cNvPr>
          <p:cNvSpPr txBox="1"/>
          <p:nvPr/>
        </p:nvSpPr>
        <p:spPr>
          <a:xfrm>
            <a:off x="1207363" y="4367814"/>
            <a:ext cx="8460420" cy="646331"/>
          </a:xfrm>
          <a:prstGeom prst="rect">
            <a:avLst/>
          </a:prstGeom>
          <a:noFill/>
        </p:spPr>
        <p:txBody>
          <a:bodyPr wrap="square" rtlCol="0">
            <a:spAutoFit/>
          </a:bodyPr>
          <a:lstStyle/>
          <a:p>
            <a:r>
              <a:rPr lang="en-US" dirty="0">
                <a:solidFill>
                  <a:schemeClr val="bg1">
                    <a:lumMod val="95000"/>
                  </a:schemeClr>
                </a:solidFill>
              </a:rPr>
              <a:t>Lookout for a detailed session on Edge Analytics by Dharani &amp; </a:t>
            </a:r>
            <a:r>
              <a:rPr lang="en-US" dirty="0" err="1">
                <a:solidFill>
                  <a:schemeClr val="bg1">
                    <a:lumMod val="95000"/>
                  </a:schemeClr>
                </a:solidFill>
              </a:rPr>
              <a:t>Aruna</a:t>
            </a:r>
            <a:r>
              <a:rPr lang="en-US" dirty="0">
                <a:solidFill>
                  <a:schemeClr val="bg1">
                    <a:lumMod val="95000"/>
                  </a:schemeClr>
                </a:solidFill>
              </a:rPr>
              <a:t> follow this one:</a:t>
            </a:r>
            <a:br>
              <a:rPr lang="en-US" dirty="0">
                <a:solidFill>
                  <a:schemeClr val="bg1">
                    <a:lumMod val="95000"/>
                  </a:schemeClr>
                </a:solidFill>
              </a:rPr>
            </a:br>
            <a:r>
              <a:rPr lang="en-US" dirty="0">
                <a:solidFill>
                  <a:schemeClr val="bg1">
                    <a:lumMod val="95000"/>
                  </a:schemeClr>
                </a:solidFill>
              </a:rPr>
              <a:t>Building the Internet of Everything – Intelligent Cloud, Intelligent Edge</a:t>
            </a:r>
          </a:p>
        </p:txBody>
      </p:sp>
    </p:spTree>
    <p:extLst>
      <p:ext uri="{BB962C8B-B14F-4D97-AF65-F5344CB8AC3E}">
        <p14:creationId xmlns:p14="http://schemas.microsoft.com/office/powerpoint/2010/main" val="21622139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BF88A-7AAB-4E08-BBD9-F57935B25E99}"/>
              </a:ext>
            </a:extLst>
          </p:cNvPr>
          <p:cNvSpPr>
            <a:spLocks noGrp="1"/>
          </p:cNvSpPr>
          <p:nvPr>
            <p:ph type="title"/>
          </p:nvPr>
        </p:nvSpPr>
        <p:spPr>
          <a:xfrm>
            <a:off x="639418" y="418910"/>
            <a:ext cx="11552582" cy="1325563"/>
          </a:xfrm>
        </p:spPr>
        <p:txBody>
          <a:bodyPr/>
          <a:lstStyle/>
          <a:p>
            <a:r>
              <a:rPr lang="en-US" dirty="0"/>
              <a:t>Real-time Analytics</a:t>
            </a:r>
          </a:p>
        </p:txBody>
      </p:sp>
      <p:sp>
        <p:nvSpPr>
          <p:cNvPr id="3" name="Content Placeholder 2">
            <a:extLst>
              <a:ext uri="{FF2B5EF4-FFF2-40B4-BE49-F238E27FC236}">
                <a16:creationId xmlns:a16="http://schemas.microsoft.com/office/drawing/2014/main" id="{7A597B2A-C913-4554-B2EA-ADCDB37A2E3A}"/>
              </a:ext>
            </a:extLst>
          </p:cNvPr>
          <p:cNvSpPr>
            <a:spLocks noGrp="1"/>
          </p:cNvSpPr>
          <p:nvPr>
            <p:ph idx="1"/>
          </p:nvPr>
        </p:nvSpPr>
        <p:spPr>
          <a:xfrm>
            <a:off x="699244" y="2205314"/>
            <a:ext cx="0" cy="0"/>
          </a:xfrm>
        </p:spPr>
        <p:txBody>
          <a:bodyPr/>
          <a:lstStyle/>
          <a:p>
            <a:r>
              <a:rPr lang="en-US" dirty="0"/>
              <a:t>Immediate action/alerts</a:t>
            </a:r>
          </a:p>
          <a:p>
            <a:r>
              <a:rPr lang="en-US" dirty="0"/>
              <a:t>Aggregation (Averages, sum…)</a:t>
            </a:r>
          </a:p>
          <a:p>
            <a:r>
              <a:rPr lang="en-US" dirty="0"/>
              <a:t>Filters</a:t>
            </a:r>
          </a:p>
          <a:p>
            <a:r>
              <a:rPr lang="en-US" dirty="0"/>
              <a:t>Conversions</a:t>
            </a:r>
          </a:p>
          <a:p>
            <a:endParaRPr lang="en-US" dirty="0"/>
          </a:p>
        </p:txBody>
      </p:sp>
    </p:spTree>
    <p:extLst>
      <p:ext uri="{BB962C8B-B14F-4D97-AF65-F5344CB8AC3E}">
        <p14:creationId xmlns:p14="http://schemas.microsoft.com/office/powerpoint/2010/main" val="7706804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BF88A-7AAB-4E08-BBD9-F57935B25E99}"/>
              </a:ext>
            </a:extLst>
          </p:cNvPr>
          <p:cNvSpPr>
            <a:spLocks noGrp="1"/>
          </p:cNvSpPr>
          <p:nvPr>
            <p:ph type="title"/>
          </p:nvPr>
        </p:nvSpPr>
        <p:spPr>
          <a:xfrm>
            <a:off x="639418" y="418910"/>
            <a:ext cx="11552582" cy="1325563"/>
          </a:xfrm>
        </p:spPr>
        <p:txBody>
          <a:bodyPr/>
          <a:lstStyle/>
          <a:p>
            <a:r>
              <a:rPr lang="en-US" dirty="0"/>
              <a:t>Our Scenario</a:t>
            </a:r>
          </a:p>
        </p:txBody>
      </p:sp>
      <p:sp>
        <p:nvSpPr>
          <p:cNvPr id="3" name="Content Placeholder 2">
            <a:extLst>
              <a:ext uri="{FF2B5EF4-FFF2-40B4-BE49-F238E27FC236}">
                <a16:creationId xmlns:a16="http://schemas.microsoft.com/office/drawing/2014/main" id="{7A597B2A-C913-4554-B2EA-ADCDB37A2E3A}"/>
              </a:ext>
            </a:extLst>
          </p:cNvPr>
          <p:cNvSpPr>
            <a:spLocks noGrp="1"/>
          </p:cNvSpPr>
          <p:nvPr>
            <p:ph idx="1"/>
          </p:nvPr>
        </p:nvSpPr>
        <p:spPr>
          <a:xfrm>
            <a:off x="699244" y="2205314"/>
            <a:ext cx="0" cy="0"/>
          </a:xfrm>
        </p:spPr>
        <p:txBody>
          <a:bodyPr/>
          <a:lstStyle/>
          <a:p>
            <a:r>
              <a:rPr lang="en-US" dirty="0"/>
              <a:t>Trigger a fire alarm if the temperature goes up </a:t>
            </a:r>
          </a:p>
          <a:p>
            <a:r>
              <a:rPr lang="en-US" dirty="0"/>
              <a:t>beyond a certain benchmark</a:t>
            </a:r>
          </a:p>
          <a:p>
            <a:endParaRPr lang="en-US" dirty="0"/>
          </a:p>
          <a:p>
            <a:r>
              <a:rPr lang="en-US" dirty="0"/>
              <a:t>Average of temperature &amp; humidity every one minute</a:t>
            </a:r>
          </a:p>
          <a:p>
            <a:r>
              <a:rPr lang="en-US" dirty="0"/>
              <a:t> instead of every second</a:t>
            </a:r>
          </a:p>
          <a:p>
            <a:endParaRPr lang="en-US" dirty="0"/>
          </a:p>
          <a:p>
            <a:endParaRPr lang="en-US" dirty="0"/>
          </a:p>
          <a:p>
            <a:endParaRPr lang="en-US" dirty="0"/>
          </a:p>
        </p:txBody>
      </p:sp>
    </p:spTree>
    <p:extLst>
      <p:ext uri="{BB962C8B-B14F-4D97-AF65-F5344CB8AC3E}">
        <p14:creationId xmlns:p14="http://schemas.microsoft.com/office/powerpoint/2010/main" val="30811813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D92B127-E068-4960-BFF2-88193452E648}"/>
              </a:ext>
            </a:extLst>
          </p:cNvPr>
          <p:cNvSpPr>
            <a:spLocks noGrp="1"/>
          </p:cNvSpPr>
          <p:nvPr>
            <p:ph type="title"/>
          </p:nvPr>
        </p:nvSpPr>
        <p:spPr>
          <a:xfrm>
            <a:off x="191345" y="44624"/>
            <a:ext cx="11003771" cy="1143000"/>
          </a:xfrm>
        </p:spPr>
        <p:txBody>
          <a:bodyPr/>
          <a:lstStyle/>
          <a:p>
            <a:r>
              <a:rPr lang="en-US" dirty="0"/>
              <a:t>Edge Analytics</a:t>
            </a:r>
          </a:p>
        </p:txBody>
      </p:sp>
      <p:pic>
        <p:nvPicPr>
          <p:cNvPr id="2" name="Picture 1">
            <a:extLst>
              <a:ext uri="{FF2B5EF4-FFF2-40B4-BE49-F238E27FC236}">
                <a16:creationId xmlns:a16="http://schemas.microsoft.com/office/drawing/2014/main" id="{5BD59D51-C088-4BC9-A7D2-FE62BC8F85E9}"/>
              </a:ext>
            </a:extLst>
          </p:cNvPr>
          <p:cNvPicPr>
            <a:picLocks noChangeAspect="1"/>
          </p:cNvPicPr>
          <p:nvPr/>
        </p:nvPicPr>
        <p:blipFill>
          <a:blip r:embed="rId3"/>
          <a:stretch>
            <a:fillRect/>
          </a:stretch>
        </p:blipFill>
        <p:spPr>
          <a:xfrm>
            <a:off x="1949417" y="1579339"/>
            <a:ext cx="4611182" cy="4918553"/>
          </a:xfrm>
          <a:prstGeom prst="rect">
            <a:avLst/>
          </a:prstGeom>
        </p:spPr>
      </p:pic>
      <p:sp>
        <p:nvSpPr>
          <p:cNvPr id="3" name="TextBox 2">
            <a:extLst>
              <a:ext uri="{FF2B5EF4-FFF2-40B4-BE49-F238E27FC236}">
                <a16:creationId xmlns:a16="http://schemas.microsoft.com/office/drawing/2014/main" id="{048610FB-23B0-46A8-B926-EC253F62368B}"/>
              </a:ext>
            </a:extLst>
          </p:cNvPr>
          <p:cNvSpPr txBox="1"/>
          <p:nvPr/>
        </p:nvSpPr>
        <p:spPr>
          <a:xfrm>
            <a:off x="7190913" y="2503504"/>
            <a:ext cx="342678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Process the data coming in from all sensors:</a:t>
            </a:r>
          </a:p>
          <a:p>
            <a:pPr marL="742950" lvl="1" indent="-285750">
              <a:buFont typeface="Arial" panose="020B0604020202020204" pitchFamily="34" charset="0"/>
              <a:buChar char="•"/>
            </a:pPr>
            <a:r>
              <a:rPr lang="en-US" dirty="0"/>
              <a:t>Average by every minute</a:t>
            </a:r>
          </a:p>
          <a:p>
            <a:pPr marL="742950" lvl="1" indent="-285750">
              <a:buFont typeface="Arial" panose="020B0604020202020204" pitchFamily="34" charset="0"/>
              <a:buChar char="•"/>
            </a:pPr>
            <a:r>
              <a:rPr lang="en-US" dirty="0"/>
              <a:t>Check if the value is greater than the benchmark – trigger the fire alarm</a:t>
            </a:r>
          </a:p>
        </p:txBody>
      </p:sp>
    </p:spTree>
    <p:extLst>
      <p:ext uri="{BB962C8B-B14F-4D97-AF65-F5344CB8AC3E}">
        <p14:creationId xmlns:p14="http://schemas.microsoft.com/office/powerpoint/2010/main" val="37096001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Step 3: Data processing</a:t>
            </a:r>
          </a:p>
        </p:txBody>
      </p:sp>
    </p:spTree>
    <p:extLst>
      <p:ext uri="{BB962C8B-B14F-4D97-AF65-F5344CB8AC3E}">
        <p14:creationId xmlns:p14="http://schemas.microsoft.com/office/powerpoint/2010/main" val="273528690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Decisions:</a:t>
            </a:r>
          </a:p>
        </p:txBody>
      </p:sp>
      <p:sp>
        <p:nvSpPr>
          <p:cNvPr id="3" name="Text Placeholder 2"/>
          <p:cNvSpPr>
            <a:spLocks noGrp="1"/>
          </p:cNvSpPr>
          <p:nvPr>
            <p:ph type="body" sz="quarter" idx="10"/>
          </p:nvPr>
        </p:nvSpPr>
        <p:spPr/>
        <p:txBody>
          <a:bodyPr/>
          <a:lstStyle/>
          <a:p>
            <a:pPr marL="560241" indent="-560241">
              <a:buFont typeface="Arial" panose="020B0604020202020204" pitchFamily="34" charset="0"/>
              <a:buChar char="•"/>
            </a:pPr>
            <a:r>
              <a:rPr lang="en-US" dirty="0"/>
              <a:t>We need to check if any of the sensors is sending data that is above the benchmark temperature</a:t>
            </a:r>
          </a:p>
          <a:p>
            <a:pPr marL="560241" indent="-560241">
              <a:buFont typeface="Arial" panose="020B0604020202020204" pitchFamily="34" charset="0"/>
              <a:buChar char="•"/>
            </a:pPr>
            <a:r>
              <a:rPr lang="en-US" dirty="0"/>
              <a:t>Or below the benchmark temperature</a:t>
            </a:r>
          </a:p>
          <a:p>
            <a:pPr marL="560241" indent="-560241">
              <a:buFont typeface="Arial" panose="020B0604020202020204" pitchFamily="34" charset="0"/>
              <a:buChar char="•"/>
            </a:pPr>
            <a:r>
              <a:rPr lang="en-US" dirty="0"/>
              <a:t>Probably store the recorded temperature… observe user patterns</a:t>
            </a:r>
          </a:p>
          <a:p>
            <a:pPr marL="560241" indent="-560241">
              <a:buFont typeface="Arial" panose="020B0604020202020204" pitchFamily="34" charset="0"/>
              <a:buChar char="•"/>
            </a:pPr>
            <a:r>
              <a:rPr lang="en-US" dirty="0"/>
              <a:t>Alert if a sensor is not functioning or not sending data</a:t>
            </a:r>
          </a:p>
          <a:p>
            <a:pPr marL="560241" indent="-560241">
              <a:buFont typeface="Arial" panose="020B0604020202020204" pitchFamily="34" charset="0"/>
              <a:buChar char="•"/>
            </a:pPr>
            <a:endParaRPr lang="en-US" dirty="0"/>
          </a:p>
          <a:p>
            <a:pPr marL="560241" indent="-560241">
              <a:buFont typeface="Arial" panose="020B0604020202020204" pitchFamily="34" charset="0"/>
              <a:buChar char="•"/>
            </a:pPr>
            <a:endParaRPr lang="en-US" dirty="0"/>
          </a:p>
          <a:p>
            <a:pPr marL="560241" indent="-560241">
              <a:buFont typeface="Arial" panose="020B0604020202020204" pitchFamily="34" charset="0"/>
              <a:buChar char="•"/>
            </a:pPr>
            <a:endParaRPr lang="en-US" dirty="0"/>
          </a:p>
          <a:p>
            <a:pPr marL="560241" indent="-560241">
              <a:buFont typeface="Arial" panose="020B0604020202020204" pitchFamily="34" charset="0"/>
              <a:buChar char="•"/>
            </a:pPr>
            <a:endParaRPr lang="en-US" dirty="0"/>
          </a:p>
        </p:txBody>
      </p:sp>
    </p:spTree>
    <p:extLst>
      <p:ext uri="{BB962C8B-B14F-4D97-AF65-F5344CB8AC3E}">
        <p14:creationId xmlns:p14="http://schemas.microsoft.com/office/powerpoint/2010/main" val="29479535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76412"/>
            <a:ext cx="11552582" cy="1325563"/>
          </a:xfrm>
        </p:spPr>
        <p:txBody>
          <a:bodyPr/>
          <a:lstStyle/>
          <a:p>
            <a:r>
              <a:rPr lang="en-US" dirty="0"/>
              <a:t>So we have two paths:</a:t>
            </a:r>
          </a:p>
        </p:txBody>
      </p:sp>
      <p:sp>
        <p:nvSpPr>
          <p:cNvPr id="5" name="Rectangle 4"/>
          <p:cNvSpPr/>
          <p:nvPr/>
        </p:nvSpPr>
        <p:spPr bwMode="auto">
          <a:xfrm>
            <a:off x="1719267" y="3120935"/>
            <a:ext cx="2258959" cy="112948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Streaming data</a:t>
            </a:r>
          </a:p>
        </p:txBody>
      </p:sp>
      <p:grpSp>
        <p:nvGrpSpPr>
          <p:cNvPr id="23" name="Group 22"/>
          <p:cNvGrpSpPr/>
          <p:nvPr/>
        </p:nvGrpSpPr>
        <p:grpSpPr>
          <a:xfrm>
            <a:off x="2848746" y="1523003"/>
            <a:ext cx="8471097" cy="1597932"/>
            <a:chOff x="2905869" y="1553046"/>
            <a:chExt cx="8640960" cy="1629974"/>
          </a:xfrm>
        </p:grpSpPr>
        <p:grpSp>
          <p:nvGrpSpPr>
            <p:cNvPr id="18" name="Group 17"/>
            <p:cNvGrpSpPr/>
            <p:nvPr/>
          </p:nvGrpSpPr>
          <p:grpSpPr>
            <a:xfrm>
              <a:off x="2905869" y="1553046"/>
              <a:ext cx="5257768" cy="1629974"/>
              <a:chOff x="2905869" y="1553046"/>
              <a:chExt cx="5257768" cy="1629974"/>
            </a:xfrm>
          </p:grpSpPr>
          <p:sp>
            <p:nvSpPr>
              <p:cNvPr id="6" name="Rectangle 5"/>
              <p:cNvSpPr/>
              <p:nvPr/>
            </p:nvSpPr>
            <p:spPr bwMode="auto">
              <a:xfrm>
                <a:off x="5859381" y="1553046"/>
                <a:ext cx="2304256" cy="1152128"/>
              </a:xfrm>
              <a:prstGeom prst="rect">
                <a:avLst/>
              </a:prstGeom>
              <a:solidFill>
                <a:schemeClr val="accent6">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Near-real time </a:t>
                </a:r>
              </a:p>
              <a:p>
                <a:pPr algn="ctr" defTabSz="914102" fontAlgn="base">
                  <a:spcBef>
                    <a:spcPct val="0"/>
                  </a:spcBef>
                  <a:spcAft>
                    <a:spcPct val="0"/>
                  </a:spcAft>
                </a:pPr>
                <a:r>
                  <a:rPr lang="en-US" sz="1961" dirty="0">
                    <a:gradFill>
                      <a:gsLst>
                        <a:gs pos="5439">
                          <a:srgbClr val="F8F8F8"/>
                        </a:gs>
                        <a:gs pos="10000">
                          <a:srgbClr val="F8F8F8"/>
                        </a:gs>
                      </a:gsLst>
                      <a:lin ang="5400000" scaled="0"/>
                    </a:gradFill>
                  </a:rPr>
                  <a:t>processing</a:t>
                </a:r>
              </a:p>
            </p:txBody>
          </p:sp>
          <p:cxnSp>
            <p:nvCxnSpPr>
              <p:cNvPr id="11" name="Connector: Elbow 10"/>
              <p:cNvCxnSpPr>
                <a:cxnSpLocks/>
                <a:stCxn id="5" idx="0"/>
                <a:endCxn id="6" idx="1"/>
              </p:cNvCxnSpPr>
              <p:nvPr/>
            </p:nvCxnSpPr>
            <p:spPr>
              <a:xfrm rot="5400000" flipH="1" flipV="1">
                <a:off x="3855670" y="1179309"/>
                <a:ext cx="1053910" cy="2953512"/>
              </a:xfrm>
              <a:prstGeom prst="bentConnector2">
                <a:avLst/>
              </a:prstGeom>
              <a:ln w="76200">
                <a:solidFill>
                  <a:schemeClr val="accent6">
                    <a:lumMod val="75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977877" y="1553046"/>
                <a:ext cx="1944216" cy="683264"/>
              </a:xfrm>
              <a:prstGeom prst="rect">
                <a:avLst/>
              </a:prstGeom>
              <a:noFill/>
            </p:spPr>
            <p:txBody>
              <a:bodyPr wrap="square" lIns="179285" tIns="143428" rIns="179285" bIns="143428" rtlCol="0">
                <a:spAutoFit/>
              </a:bodyPr>
              <a:lstStyle/>
              <a:p>
                <a:pPr>
                  <a:lnSpc>
                    <a:spcPct val="90000"/>
                  </a:lnSpc>
                  <a:spcAft>
                    <a:spcPts val="588"/>
                  </a:spcAft>
                </a:pPr>
                <a:r>
                  <a:rPr lang="en-US" sz="2745" b="1" dirty="0">
                    <a:gradFill>
                      <a:gsLst>
                        <a:gs pos="2917">
                          <a:schemeClr val="tx1"/>
                        </a:gs>
                        <a:gs pos="30000">
                          <a:schemeClr val="tx1"/>
                        </a:gs>
                      </a:gsLst>
                      <a:lin ang="5400000" scaled="0"/>
                    </a:gradFill>
                  </a:rPr>
                  <a:t>Hot path</a:t>
                </a:r>
              </a:p>
            </p:txBody>
          </p:sp>
        </p:grpSp>
        <p:sp>
          <p:nvSpPr>
            <p:cNvPr id="20" name="TextBox 19"/>
            <p:cNvSpPr txBox="1"/>
            <p:nvPr/>
          </p:nvSpPr>
          <p:spPr>
            <a:xfrm>
              <a:off x="8306469" y="1697062"/>
              <a:ext cx="3240360" cy="926407"/>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961" dirty="0">
                  <a:gradFill>
                    <a:gsLst>
                      <a:gs pos="2917">
                        <a:schemeClr val="tx1"/>
                      </a:gs>
                      <a:gs pos="30000">
                        <a:schemeClr val="tx1"/>
                      </a:gs>
                    </a:gsLst>
                    <a:lin ang="5400000" scaled="0"/>
                  </a:gradFill>
                </a:rPr>
                <a:t>Benchmark alerts</a:t>
              </a:r>
            </a:p>
            <a:p>
              <a:pPr marL="336145" indent="-336145">
                <a:lnSpc>
                  <a:spcPct val="90000"/>
                </a:lnSpc>
                <a:spcAft>
                  <a:spcPts val="588"/>
                </a:spcAft>
                <a:buFont typeface="Arial" panose="020B0604020202020204" pitchFamily="34" charset="0"/>
                <a:buChar char="•"/>
              </a:pPr>
              <a:r>
                <a:rPr lang="en-US" sz="1961" dirty="0">
                  <a:gradFill>
                    <a:gsLst>
                      <a:gs pos="2917">
                        <a:schemeClr val="tx1"/>
                      </a:gs>
                      <a:gs pos="30000">
                        <a:schemeClr val="tx1"/>
                      </a:gs>
                    </a:gsLst>
                    <a:lin ang="5400000" scaled="0"/>
                  </a:gradFill>
                </a:rPr>
                <a:t>Inactive sensor alerts</a:t>
              </a:r>
            </a:p>
          </p:txBody>
        </p:sp>
      </p:grpSp>
      <p:grpSp>
        <p:nvGrpSpPr>
          <p:cNvPr id="22" name="Group 21"/>
          <p:cNvGrpSpPr/>
          <p:nvPr/>
        </p:nvGrpSpPr>
        <p:grpSpPr>
          <a:xfrm>
            <a:off x="2848746" y="4250415"/>
            <a:ext cx="8471097" cy="1861099"/>
            <a:chOff x="2905869" y="4335148"/>
            <a:chExt cx="8640960" cy="1898418"/>
          </a:xfrm>
        </p:grpSpPr>
        <p:grpSp>
          <p:nvGrpSpPr>
            <p:cNvPr id="19" name="Group 18"/>
            <p:cNvGrpSpPr/>
            <p:nvPr/>
          </p:nvGrpSpPr>
          <p:grpSpPr>
            <a:xfrm>
              <a:off x="2905869" y="4335148"/>
              <a:ext cx="5257768" cy="1898418"/>
              <a:chOff x="2905869" y="4335148"/>
              <a:chExt cx="5257768" cy="1898418"/>
            </a:xfrm>
          </p:grpSpPr>
          <p:sp>
            <p:nvSpPr>
              <p:cNvPr id="7" name="Rectangle 6"/>
              <p:cNvSpPr/>
              <p:nvPr/>
            </p:nvSpPr>
            <p:spPr bwMode="auto">
              <a:xfrm>
                <a:off x="5859381" y="5055228"/>
                <a:ext cx="2304256" cy="1152128"/>
              </a:xfrm>
              <a:prstGeom prst="rect">
                <a:avLst/>
              </a:prstGeom>
              <a:solidFill>
                <a:schemeClr val="accent2">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Data storage</a:t>
                </a:r>
              </a:p>
            </p:txBody>
          </p:sp>
          <p:cxnSp>
            <p:nvCxnSpPr>
              <p:cNvPr id="14" name="Connector: Elbow 13"/>
              <p:cNvCxnSpPr>
                <a:stCxn id="5" idx="2"/>
                <a:endCxn id="7" idx="1"/>
              </p:cNvCxnSpPr>
              <p:nvPr/>
            </p:nvCxnSpPr>
            <p:spPr>
              <a:xfrm rot="16200000" flipH="1">
                <a:off x="3734553" y="3506464"/>
                <a:ext cx="1296144" cy="2953512"/>
              </a:xfrm>
              <a:prstGeom prst="bentConnector2">
                <a:avLst/>
              </a:prstGeom>
              <a:ln w="76200">
                <a:solidFill>
                  <a:schemeClr val="accent2">
                    <a:lumMod val="75000"/>
                  </a:schemeClr>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3049885" y="5550302"/>
                <a:ext cx="2232248" cy="683264"/>
              </a:xfrm>
              <a:prstGeom prst="rect">
                <a:avLst/>
              </a:prstGeom>
              <a:noFill/>
            </p:spPr>
            <p:txBody>
              <a:bodyPr wrap="square" lIns="179285" tIns="143428" rIns="179285" bIns="143428" rtlCol="0">
                <a:spAutoFit/>
              </a:bodyPr>
              <a:lstStyle/>
              <a:p>
                <a:pPr>
                  <a:lnSpc>
                    <a:spcPct val="90000"/>
                  </a:lnSpc>
                  <a:spcAft>
                    <a:spcPts val="588"/>
                  </a:spcAft>
                </a:pPr>
                <a:r>
                  <a:rPr lang="en-US" sz="2745" b="1" dirty="0">
                    <a:gradFill>
                      <a:gsLst>
                        <a:gs pos="2917">
                          <a:schemeClr val="tx1"/>
                        </a:gs>
                        <a:gs pos="30000">
                          <a:schemeClr val="tx1"/>
                        </a:gs>
                      </a:gsLst>
                      <a:lin ang="5400000" scaled="0"/>
                    </a:gradFill>
                  </a:rPr>
                  <a:t>Cold path</a:t>
                </a:r>
              </a:p>
            </p:txBody>
          </p:sp>
        </p:grpSp>
        <p:sp>
          <p:nvSpPr>
            <p:cNvPr id="21" name="TextBox 20"/>
            <p:cNvSpPr txBox="1"/>
            <p:nvPr/>
          </p:nvSpPr>
          <p:spPr>
            <a:xfrm>
              <a:off x="8306469" y="5373070"/>
              <a:ext cx="3240360" cy="572464"/>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961" dirty="0">
                  <a:gradFill>
                    <a:gsLst>
                      <a:gs pos="2917">
                        <a:schemeClr val="tx1"/>
                      </a:gs>
                      <a:gs pos="30000">
                        <a:schemeClr val="tx1"/>
                      </a:gs>
                    </a:gsLst>
                    <a:lin ang="5400000" scaled="0"/>
                  </a:gradFill>
                </a:rPr>
                <a:t>Store for future use</a:t>
              </a:r>
            </a:p>
          </p:txBody>
        </p:sp>
      </p:grpSp>
    </p:spTree>
    <p:extLst>
      <p:ext uri="{BB962C8B-B14F-4D97-AF65-F5344CB8AC3E}">
        <p14:creationId xmlns:p14="http://schemas.microsoft.com/office/powerpoint/2010/main" val="59585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49780"/>
            <a:ext cx="11552582" cy="1325563"/>
          </a:xfrm>
        </p:spPr>
        <p:txBody>
          <a:bodyPr/>
          <a:lstStyle/>
          <a:p>
            <a:r>
              <a:rPr lang="en-US" dirty="0"/>
              <a:t>Comparing various options</a:t>
            </a:r>
          </a:p>
        </p:txBody>
      </p:sp>
      <p:graphicFrame>
        <p:nvGraphicFramePr>
          <p:cNvPr id="3" name="Table 2"/>
          <p:cNvGraphicFramePr>
            <a:graphicFrameLocks noGrp="1"/>
          </p:cNvGraphicFramePr>
          <p:nvPr>
            <p:extLst>
              <p:ext uri="{D42A27DB-BD31-4B8C-83A1-F6EECF244321}">
                <p14:modId xmlns:p14="http://schemas.microsoft.com/office/powerpoint/2010/main" val="2715570383"/>
              </p:ext>
            </p:extLst>
          </p:nvPr>
        </p:nvGraphicFramePr>
        <p:xfrm>
          <a:off x="589788" y="1523003"/>
          <a:ext cx="10447686" cy="4066532"/>
        </p:xfrm>
        <a:graphic>
          <a:graphicData uri="http://schemas.openxmlformats.org/drawingml/2006/table">
            <a:tbl>
              <a:tblPr firstRow="1" bandRow="1">
                <a:tableStyleId>{5C22544A-7EE6-4342-B048-85BDC9FD1C3A}</a:tableStyleId>
              </a:tblPr>
              <a:tblGrid>
                <a:gridCol w="3482562">
                  <a:extLst>
                    <a:ext uri="{9D8B030D-6E8A-4147-A177-3AD203B41FA5}">
                      <a16:colId xmlns:a16="http://schemas.microsoft.com/office/drawing/2014/main" val="103637458"/>
                    </a:ext>
                  </a:extLst>
                </a:gridCol>
                <a:gridCol w="3482562">
                  <a:extLst>
                    <a:ext uri="{9D8B030D-6E8A-4147-A177-3AD203B41FA5}">
                      <a16:colId xmlns:a16="http://schemas.microsoft.com/office/drawing/2014/main" val="802242907"/>
                    </a:ext>
                  </a:extLst>
                </a:gridCol>
                <a:gridCol w="3482562">
                  <a:extLst>
                    <a:ext uri="{9D8B030D-6E8A-4147-A177-3AD203B41FA5}">
                      <a16:colId xmlns:a16="http://schemas.microsoft.com/office/drawing/2014/main" val="506667557"/>
                    </a:ext>
                  </a:extLst>
                </a:gridCol>
              </a:tblGrid>
              <a:tr h="482382">
                <a:tc>
                  <a:txBody>
                    <a:bodyPr/>
                    <a:lstStyle/>
                    <a:p>
                      <a:r>
                        <a:rPr lang="en-US" sz="1800" dirty="0"/>
                        <a:t>Option</a:t>
                      </a:r>
                    </a:p>
                  </a:txBody>
                  <a:tcPr marL="89642" marR="89642" marT="44821" marB="44821"/>
                </a:tc>
                <a:tc>
                  <a:txBody>
                    <a:bodyPr/>
                    <a:lstStyle/>
                    <a:p>
                      <a:r>
                        <a:rPr lang="en-US" sz="1800" dirty="0"/>
                        <a:t>Description</a:t>
                      </a:r>
                    </a:p>
                  </a:txBody>
                  <a:tcPr marL="89642" marR="89642" marT="44821" marB="44821"/>
                </a:tc>
                <a:tc>
                  <a:txBody>
                    <a:bodyPr/>
                    <a:lstStyle/>
                    <a:p>
                      <a:r>
                        <a:rPr lang="en-US" sz="1800" dirty="0"/>
                        <a:t>Best suited</a:t>
                      </a:r>
                    </a:p>
                  </a:txBody>
                  <a:tcPr marL="89642" marR="89642" marT="44821" marB="44821"/>
                </a:tc>
                <a:extLst>
                  <a:ext uri="{0D108BD9-81ED-4DB2-BD59-A6C34878D82A}">
                    <a16:rowId xmlns:a16="http://schemas.microsoft.com/office/drawing/2014/main" val="2070003418"/>
                  </a:ext>
                </a:extLst>
              </a:tr>
              <a:tr h="1165352">
                <a:tc>
                  <a:txBody>
                    <a:bodyPr/>
                    <a:lstStyle/>
                    <a:p>
                      <a:r>
                        <a:rPr lang="en-US" sz="1800" dirty="0"/>
                        <a:t>Spark/HDInsight/ EMR </a:t>
                      </a:r>
                    </a:p>
                  </a:txBody>
                  <a:tcPr marL="89642" marR="89642" marT="44821" marB="44821"/>
                </a:tc>
                <a:tc>
                  <a:txBody>
                    <a:bodyPr/>
                    <a:lstStyle/>
                    <a:p>
                      <a:r>
                        <a:rPr lang="en-US" sz="1800" dirty="0"/>
                        <a:t>Spark running on custom Hadoop or HDInsight cluster</a:t>
                      </a:r>
                      <a:r>
                        <a:rPr lang="en-US" sz="1800" baseline="0" dirty="0"/>
                        <a:t>s that could process streaming data into both storages</a:t>
                      </a:r>
                      <a:endParaRPr lang="en-US" sz="1800" dirty="0"/>
                    </a:p>
                  </a:txBody>
                  <a:tcPr marL="89642" marR="89642" marT="44821" marB="44821"/>
                </a:tc>
                <a:tc>
                  <a:txBody>
                    <a:bodyPr/>
                    <a:lstStyle/>
                    <a:p>
                      <a:r>
                        <a:rPr lang="en-US" sz="1800" dirty="0"/>
                        <a:t>Complex</a:t>
                      </a:r>
                      <a:r>
                        <a:rPr lang="en-US" sz="1800" baseline="0" dirty="0"/>
                        <a:t> processing. For ex, running NLP algorithms on oncoming twitter feeds</a:t>
                      </a:r>
                      <a:endParaRPr lang="en-US" sz="1800" dirty="0"/>
                    </a:p>
                  </a:txBody>
                  <a:tcPr marL="89642" marR="89642" marT="44821" marB="44821"/>
                </a:tc>
                <a:extLst>
                  <a:ext uri="{0D108BD9-81ED-4DB2-BD59-A6C34878D82A}">
                    <a16:rowId xmlns:a16="http://schemas.microsoft.com/office/drawing/2014/main" val="628214892"/>
                  </a:ext>
                </a:extLst>
              </a:tr>
              <a:tr h="627497">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dirty="0"/>
                        <a:t>Application on Virtual machines</a:t>
                      </a:r>
                    </a:p>
                    <a:p>
                      <a:endParaRPr lang="en-US" sz="1800" dirty="0"/>
                    </a:p>
                  </a:txBody>
                  <a:tcPr marL="89642" marR="89642" marT="44821" marB="44821"/>
                </a:tc>
                <a:tc>
                  <a:txBody>
                    <a:bodyPr/>
                    <a:lstStyle/>
                    <a:p>
                      <a:r>
                        <a:rPr lang="en-US" sz="1800" dirty="0"/>
                        <a:t>Custom</a:t>
                      </a:r>
                      <a:r>
                        <a:rPr lang="en-US" sz="1800" baseline="0" dirty="0"/>
                        <a:t> applications deployed on Virtual machines</a:t>
                      </a:r>
                      <a:endParaRPr lang="en-US" sz="1800" dirty="0"/>
                    </a:p>
                  </a:txBody>
                  <a:tcPr marL="89642" marR="89642" marT="44821" marB="44821"/>
                </a:tc>
                <a:tc>
                  <a:txBody>
                    <a:bodyPr/>
                    <a:lstStyle/>
                    <a:p>
                      <a:r>
                        <a:rPr lang="en-US" sz="1800" dirty="0"/>
                        <a:t>Migration</a:t>
                      </a:r>
                      <a:r>
                        <a:rPr lang="en-US" sz="1800" baseline="0" dirty="0"/>
                        <a:t> of legacy applications</a:t>
                      </a:r>
                      <a:endParaRPr lang="en-US" sz="1800" dirty="0"/>
                    </a:p>
                  </a:txBody>
                  <a:tcPr marL="89642" marR="89642" marT="44821" marB="44821"/>
                </a:tc>
                <a:extLst>
                  <a:ext uri="{0D108BD9-81ED-4DB2-BD59-A6C34878D82A}">
                    <a16:rowId xmlns:a16="http://schemas.microsoft.com/office/drawing/2014/main" val="2368603819"/>
                  </a:ext>
                </a:extLst>
              </a:tr>
              <a:tr h="627497">
                <a:tc>
                  <a:txBody>
                    <a:bodyPr/>
                    <a:lstStyle/>
                    <a:p>
                      <a:r>
                        <a:rPr lang="en-US" sz="1800" dirty="0"/>
                        <a:t>App services</a:t>
                      </a:r>
                    </a:p>
                  </a:txBody>
                  <a:tcPr marL="89642" marR="89642" marT="44821" marB="44821"/>
                </a:tc>
                <a:tc>
                  <a:txBody>
                    <a:bodyPr/>
                    <a:lstStyle/>
                    <a:p>
                      <a:r>
                        <a:rPr lang="en-US" sz="1800" dirty="0"/>
                        <a:t>Custom code written, but</a:t>
                      </a:r>
                      <a:r>
                        <a:rPr lang="en-US" sz="1800" baseline="0" dirty="0"/>
                        <a:t> managed by cloud. </a:t>
                      </a:r>
                      <a:endParaRPr lang="en-US" sz="1800" dirty="0"/>
                    </a:p>
                  </a:txBody>
                  <a:tcPr marL="89642" marR="89642" marT="44821" marB="44821"/>
                </a:tc>
                <a:tc>
                  <a:txBody>
                    <a:bodyPr/>
                    <a:lstStyle/>
                    <a:p>
                      <a:r>
                        <a:rPr lang="en-US" sz="1800" dirty="0"/>
                        <a:t>Legacy</a:t>
                      </a:r>
                      <a:r>
                        <a:rPr lang="en-US" sz="1800" baseline="0" dirty="0"/>
                        <a:t> code that could be deployed on PaaS</a:t>
                      </a:r>
                      <a:endParaRPr lang="en-US" sz="1800" dirty="0"/>
                    </a:p>
                  </a:txBody>
                  <a:tcPr marL="89642" marR="89642" marT="44821" marB="44821"/>
                </a:tc>
                <a:extLst>
                  <a:ext uri="{0D108BD9-81ED-4DB2-BD59-A6C34878D82A}">
                    <a16:rowId xmlns:a16="http://schemas.microsoft.com/office/drawing/2014/main" val="1412351229"/>
                  </a:ext>
                </a:extLst>
              </a:tr>
              <a:tr h="482382">
                <a:tc>
                  <a:txBody>
                    <a:bodyPr/>
                    <a:lstStyle/>
                    <a:p>
                      <a:r>
                        <a:rPr lang="en-US" sz="1800" dirty="0"/>
                        <a:t>Functions / Lambda</a:t>
                      </a:r>
                    </a:p>
                  </a:txBody>
                  <a:tcPr marL="89642" marR="89642" marT="44821" marB="44821"/>
                </a:tc>
                <a:tc>
                  <a:txBody>
                    <a:bodyPr/>
                    <a:lstStyle/>
                    <a:p>
                      <a:r>
                        <a:rPr lang="en-US" sz="1800" dirty="0"/>
                        <a:t>Server</a:t>
                      </a:r>
                      <a:r>
                        <a:rPr lang="en-US" sz="1800" baseline="0" dirty="0"/>
                        <a:t> less lightweight compute </a:t>
                      </a:r>
                      <a:endParaRPr lang="en-US" sz="1800" dirty="0"/>
                    </a:p>
                  </a:txBody>
                  <a:tcPr marL="89642" marR="89642" marT="44821" marB="44821"/>
                </a:tc>
                <a:tc>
                  <a:txBody>
                    <a:bodyPr/>
                    <a:lstStyle/>
                    <a:p>
                      <a:r>
                        <a:rPr lang="en-US" sz="1800" dirty="0"/>
                        <a:t>Trigger based</a:t>
                      </a:r>
                      <a:r>
                        <a:rPr lang="en-US" sz="1800" baseline="0" dirty="0"/>
                        <a:t> operations</a:t>
                      </a:r>
                      <a:endParaRPr lang="en-US" sz="1800" dirty="0"/>
                    </a:p>
                  </a:txBody>
                  <a:tcPr marL="89642" marR="89642" marT="44821" marB="44821"/>
                </a:tc>
                <a:extLst>
                  <a:ext uri="{0D108BD9-81ED-4DB2-BD59-A6C34878D82A}">
                    <a16:rowId xmlns:a16="http://schemas.microsoft.com/office/drawing/2014/main" val="1752035958"/>
                  </a:ext>
                </a:extLst>
              </a:tr>
              <a:tr h="627497">
                <a:tc>
                  <a:txBody>
                    <a:bodyPr/>
                    <a:lstStyle/>
                    <a:p>
                      <a:r>
                        <a:rPr lang="en-US" sz="1800" dirty="0"/>
                        <a:t>Stream Analytics/ Kinesis Analytics</a:t>
                      </a:r>
                    </a:p>
                  </a:txBody>
                  <a:tcPr marL="89642" marR="89642" marT="44821" marB="44821"/>
                </a:tc>
                <a:tc>
                  <a:txBody>
                    <a:bodyPr/>
                    <a:lstStyle/>
                    <a:p>
                      <a:r>
                        <a:rPr lang="en-US" sz="1800" dirty="0"/>
                        <a:t>Queries</a:t>
                      </a:r>
                      <a:r>
                        <a:rPr lang="en-US" sz="1800" baseline="0" dirty="0"/>
                        <a:t> in T-SQL that process streaming data in time windows</a:t>
                      </a:r>
                      <a:endParaRPr lang="en-US" sz="1800" dirty="0"/>
                    </a:p>
                  </a:txBody>
                  <a:tcPr marL="89642" marR="89642" marT="44821" marB="44821"/>
                </a:tc>
                <a:tc>
                  <a:txBody>
                    <a:bodyPr/>
                    <a:lstStyle/>
                    <a:p>
                      <a:r>
                        <a:rPr lang="en-US" sz="1800" dirty="0"/>
                        <a:t>Conditional checking</a:t>
                      </a:r>
                      <a:r>
                        <a:rPr lang="en-US" sz="1800" baseline="0" dirty="0"/>
                        <a:t> / processing in windows</a:t>
                      </a:r>
                      <a:endParaRPr lang="en-US" sz="1800" dirty="0"/>
                    </a:p>
                  </a:txBody>
                  <a:tcPr marL="89642" marR="89642" marT="44821" marB="44821"/>
                </a:tc>
                <a:extLst>
                  <a:ext uri="{0D108BD9-81ED-4DB2-BD59-A6C34878D82A}">
                    <a16:rowId xmlns:a16="http://schemas.microsoft.com/office/drawing/2014/main" val="4197620779"/>
                  </a:ext>
                </a:extLst>
              </a:tr>
            </a:tbl>
          </a:graphicData>
        </a:graphic>
      </p:graphicFrame>
    </p:spTree>
    <p:extLst>
      <p:ext uri="{BB962C8B-B14F-4D97-AF65-F5344CB8AC3E}">
        <p14:creationId xmlns:p14="http://schemas.microsoft.com/office/powerpoint/2010/main" val="420281840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6638" y="357388"/>
            <a:ext cx="11552582" cy="1325563"/>
          </a:xfrm>
        </p:spPr>
        <p:txBody>
          <a:bodyPr/>
          <a:lstStyle/>
          <a:p>
            <a:r>
              <a:rPr lang="en-US" dirty="0"/>
              <a:t>Our scenario:</a:t>
            </a:r>
          </a:p>
        </p:txBody>
      </p:sp>
      <p:pic>
        <p:nvPicPr>
          <p:cNvPr id="4" name="Picture 3">
            <a:extLst>
              <a:ext uri="{FF2B5EF4-FFF2-40B4-BE49-F238E27FC236}">
                <a16:creationId xmlns:a16="http://schemas.microsoft.com/office/drawing/2014/main" id="{B067517C-C117-460D-829B-6C2D09D6EE80}"/>
              </a:ext>
            </a:extLst>
          </p:cNvPr>
          <p:cNvPicPr>
            <a:picLocks noChangeAspect="1"/>
          </p:cNvPicPr>
          <p:nvPr/>
        </p:nvPicPr>
        <p:blipFill>
          <a:blip r:embed="rId3"/>
          <a:stretch>
            <a:fillRect/>
          </a:stretch>
        </p:blipFill>
        <p:spPr>
          <a:xfrm>
            <a:off x="2232941" y="357388"/>
            <a:ext cx="4281582" cy="5689801"/>
          </a:xfrm>
          <a:prstGeom prst="rect">
            <a:avLst/>
          </a:prstGeom>
        </p:spPr>
      </p:pic>
    </p:spTree>
    <p:extLst>
      <p:ext uri="{BB962C8B-B14F-4D97-AF65-F5344CB8AC3E}">
        <p14:creationId xmlns:p14="http://schemas.microsoft.com/office/powerpoint/2010/main" val="241062860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Identifying a scenario</a:t>
            </a:r>
          </a:p>
        </p:txBody>
      </p:sp>
    </p:spTree>
    <p:extLst>
      <p:ext uri="{BB962C8B-B14F-4D97-AF65-F5344CB8AC3E}">
        <p14:creationId xmlns:p14="http://schemas.microsoft.com/office/powerpoint/2010/main" val="359864838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4710A2F-45EA-476A-A7A5-F39B8D0BA83E}"/>
              </a:ext>
            </a:extLst>
          </p:cNvPr>
          <p:cNvPicPr>
            <a:picLocks noChangeAspect="1"/>
          </p:cNvPicPr>
          <p:nvPr/>
        </p:nvPicPr>
        <p:blipFill>
          <a:blip r:embed="rId3"/>
          <a:stretch>
            <a:fillRect/>
          </a:stretch>
        </p:blipFill>
        <p:spPr>
          <a:xfrm>
            <a:off x="925233" y="365125"/>
            <a:ext cx="7415707" cy="5979193"/>
          </a:xfrm>
          <a:prstGeom prst="rect">
            <a:avLst/>
          </a:prstGeom>
        </p:spPr>
      </p:pic>
      <p:sp>
        <p:nvSpPr>
          <p:cNvPr id="2" name="Title 1"/>
          <p:cNvSpPr>
            <a:spLocks noGrp="1"/>
          </p:cNvSpPr>
          <p:nvPr>
            <p:ph type="title"/>
          </p:nvPr>
        </p:nvSpPr>
        <p:spPr/>
        <p:txBody>
          <a:bodyPr/>
          <a:lstStyle/>
          <a:p>
            <a:r>
              <a:rPr lang="en-US" dirty="0"/>
              <a:t>Our scenario:</a:t>
            </a:r>
          </a:p>
        </p:txBody>
      </p:sp>
      <p:grpSp>
        <p:nvGrpSpPr>
          <p:cNvPr id="9" name="Group 8"/>
          <p:cNvGrpSpPr/>
          <p:nvPr/>
        </p:nvGrpSpPr>
        <p:grpSpPr>
          <a:xfrm>
            <a:off x="5755350" y="2468149"/>
            <a:ext cx="3106069" cy="2379820"/>
            <a:chOff x="5282133" y="2778982"/>
            <a:chExt cx="3168352" cy="2806512"/>
          </a:xfrm>
        </p:grpSpPr>
        <p:grpSp>
          <p:nvGrpSpPr>
            <p:cNvPr id="6" name="Group 5"/>
            <p:cNvGrpSpPr/>
            <p:nvPr/>
          </p:nvGrpSpPr>
          <p:grpSpPr>
            <a:xfrm>
              <a:off x="5282133" y="3137222"/>
              <a:ext cx="2376264" cy="2448272"/>
              <a:chOff x="5282133" y="3137222"/>
              <a:chExt cx="2376264" cy="2448272"/>
            </a:xfrm>
          </p:grpSpPr>
          <p:sp>
            <p:nvSpPr>
              <p:cNvPr id="4" name="Oval 3"/>
              <p:cNvSpPr/>
              <p:nvPr/>
            </p:nvSpPr>
            <p:spPr bwMode="auto">
              <a:xfrm>
                <a:off x="5282133" y="3137222"/>
                <a:ext cx="2376264" cy="936104"/>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5" name="Oval 4"/>
              <p:cNvSpPr/>
              <p:nvPr/>
            </p:nvSpPr>
            <p:spPr bwMode="auto">
              <a:xfrm>
                <a:off x="5282133" y="4649390"/>
                <a:ext cx="2376264" cy="936104"/>
              </a:xfrm>
              <a:prstGeom prst="ellipse">
                <a:avLst/>
              </a:prstGeom>
              <a:noFill/>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sp>
          <p:nvSpPr>
            <p:cNvPr id="8" name="TextBox 7"/>
            <p:cNvSpPr txBox="1"/>
            <p:nvPr/>
          </p:nvSpPr>
          <p:spPr>
            <a:xfrm>
              <a:off x="6650285" y="2778982"/>
              <a:ext cx="1800200" cy="572464"/>
            </a:xfrm>
            <a:prstGeom prst="rect">
              <a:avLst/>
            </a:prstGeom>
            <a:noFill/>
          </p:spPr>
          <p:txBody>
            <a:bodyPr wrap="square" lIns="179285" tIns="143428" rIns="179285" bIns="143428" rtlCol="0">
              <a:spAutoFit/>
            </a:bodyPr>
            <a:lstStyle/>
            <a:p>
              <a:pPr>
                <a:lnSpc>
                  <a:spcPct val="90000"/>
                </a:lnSpc>
                <a:spcAft>
                  <a:spcPts val="588"/>
                </a:spcAft>
              </a:pPr>
              <a:r>
                <a:rPr lang="en-US" sz="1961" dirty="0">
                  <a:solidFill>
                    <a:schemeClr val="tx2">
                      <a:lumMod val="75000"/>
                    </a:schemeClr>
                  </a:solidFill>
                </a:rPr>
                <a:t>Hot path</a:t>
              </a:r>
            </a:p>
          </p:txBody>
        </p:sp>
      </p:grpSp>
      <p:grpSp>
        <p:nvGrpSpPr>
          <p:cNvPr id="11" name="Group 10"/>
          <p:cNvGrpSpPr/>
          <p:nvPr/>
        </p:nvGrpSpPr>
        <p:grpSpPr>
          <a:xfrm>
            <a:off x="5684756" y="3071750"/>
            <a:ext cx="3006484" cy="917702"/>
            <a:chOff x="5210125" y="3497262"/>
            <a:chExt cx="3240360" cy="1296144"/>
          </a:xfrm>
        </p:grpSpPr>
        <p:sp>
          <p:nvSpPr>
            <p:cNvPr id="7" name="Oval 6"/>
            <p:cNvSpPr/>
            <p:nvPr/>
          </p:nvSpPr>
          <p:spPr bwMode="auto">
            <a:xfrm>
              <a:off x="5210125" y="3857302"/>
              <a:ext cx="2520280" cy="936104"/>
            </a:xfrm>
            <a:prstGeom prst="ellipse">
              <a:avLst/>
            </a:prstGeom>
            <a:noFill/>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10" name="TextBox 9"/>
            <p:cNvSpPr txBox="1"/>
            <p:nvPr/>
          </p:nvSpPr>
          <p:spPr>
            <a:xfrm>
              <a:off x="6650285" y="3497262"/>
              <a:ext cx="1800200" cy="572464"/>
            </a:xfrm>
            <a:prstGeom prst="rect">
              <a:avLst/>
            </a:prstGeom>
            <a:noFill/>
          </p:spPr>
          <p:txBody>
            <a:bodyPr wrap="square" lIns="179285" tIns="143428" rIns="179285" bIns="143428" rtlCol="0">
              <a:spAutoFit/>
            </a:bodyPr>
            <a:lstStyle/>
            <a:p>
              <a:pPr>
                <a:lnSpc>
                  <a:spcPct val="90000"/>
                </a:lnSpc>
                <a:spcAft>
                  <a:spcPts val="588"/>
                </a:spcAft>
              </a:pPr>
              <a:r>
                <a:rPr lang="en-US" sz="1961" dirty="0">
                  <a:solidFill>
                    <a:schemeClr val="accent2">
                      <a:lumMod val="75000"/>
                    </a:schemeClr>
                  </a:solidFill>
                </a:rPr>
                <a:t>Cold path</a:t>
              </a:r>
            </a:p>
          </p:txBody>
        </p:sp>
      </p:grpSp>
    </p:spTree>
    <p:extLst>
      <p:ext uri="{BB962C8B-B14F-4D97-AF65-F5344CB8AC3E}">
        <p14:creationId xmlns:p14="http://schemas.microsoft.com/office/powerpoint/2010/main" val="13740947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xit" presetSubtype="0" fill="hold" nodeType="withEffect">
                                  <p:stCondLst>
                                    <p:cond delay="0"/>
                                  </p:stCondLst>
                                  <p:childTnLst>
                                    <p:animEffect transition="out" filter="fade">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4: Take Action</a:t>
            </a:r>
          </a:p>
        </p:txBody>
      </p:sp>
    </p:spTree>
    <p:extLst>
      <p:ext uri="{BB962C8B-B14F-4D97-AF65-F5344CB8AC3E}">
        <p14:creationId xmlns:p14="http://schemas.microsoft.com/office/powerpoint/2010/main" val="1513230621"/>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 action</a:t>
            </a:r>
          </a:p>
        </p:txBody>
      </p:sp>
      <p:sp>
        <p:nvSpPr>
          <p:cNvPr id="3" name="Text Placeholder 2"/>
          <p:cNvSpPr>
            <a:spLocks noGrp="1"/>
          </p:cNvSpPr>
          <p:nvPr>
            <p:ph type="body" sz="quarter" idx="10"/>
          </p:nvPr>
        </p:nvSpPr>
        <p:spPr/>
        <p:txBody>
          <a:bodyPr/>
          <a:lstStyle/>
          <a:p>
            <a:pPr marL="560241" indent="-560241">
              <a:buFont typeface="Arial" panose="020B0604020202020204" pitchFamily="34" charset="0"/>
              <a:buChar char="•"/>
            </a:pPr>
            <a:r>
              <a:rPr lang="en-US" dirty="0"/>
              <a:t>What do we want to do if we a bay sensor records too hot or cold?</a:t>
            </a:r>
          </a:p>
          <a:p>
            <a:pPr marL="560241" indent="-560241">
              <a:buFont typeface="Arial" panose="020B0604020202020204" pitchFamily="34" charset="0"/>
              <a:buChar char="•"/>
            </a:pPr>
            <a:r>
              <a:rPr lang="en-US" dirty="0"/>
              <a:t>What do we want to do if a sensor is not sending data</a:t>
            </a:r>
          </a:p>
          <a:p>
            <a:pPr marL="560241" indent="-560241">
              <a:buFont typeface="Arial" panose="020B0604020202020204" pitchFamily="34" charset="0"/>
              <a:buChar char="•"/>
            </a:pPr>
            <a:r>
              <a:rPr lang="en-US" dirty="0"/>
              <a:t>What do we want to do with the sensor temperature that is being recorded</a:t>
            </a:r>
          </a:p>
          <a:p>
            <a:endParaRPr lang="en-US" dirty="0"/>
          </a:p>
        </p:txBody>
      </p:sp>
    </p:spTree>
    <p:extLst>
      <p:ext uri="{BB962C8B-B14F-4D97-AF65-F5344CB8AC3E}">
        <p14:creationId xmlns:p14="http://schemas.microsoft.com/office/powerpoint/2010/main" val="1191233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 Action</a:t>
            </a:r>
          </a:p>
        </p:txBody>
      </p:sp>
      <p:sp>
        <p:nvSpPr>
          <p:cNvPr id="3" name="Text Placeholder 2"/>
          <p:cNvSpPr>
            <a:spLocks noGrp="1"/>
          </p:cNvSpPr>
          <p:nvPr>
            <p:ph type="body" sz="quarter" idx="10"/>
          </p:nvPr>
        </p:nvSpPr>
        <p:spPr>
          <a:xfrm>
            <a:off x="269239" y="1704400"/>
            <a:ext cx="11653523" cy="724143"/>
          </a:xfrm>
        </p:spPr>
        <p:txBody>
          <a:bodyPr/>
          <a:lstStyle/>
          <a:p>
            <a:r>
              <a:rPr lang="en-US" dirty="0"/>
              <a:t>What if a bay’s sensor records too hot or too cold?</a:t>
            </a:r>
          </a:p>
        </p:txBody>
      </p:sp>
      <p:sp>
        <p:nvSpPr>
          <p:cNvPr id="4" name="Rectangle 3"/>
          <p:cNvSpPr/>
          <p:nvPr/>
        </p:nvSpPr>
        <p:spPr bwMode="auto">
          <a:xfrm>
            <a:off x="1861849" y="3358407"/>
            <a:ext cx="1694219" cy="847110"/>
          </a:xfrm>
          <a:prstGeom prst="rect">
            <a:avLst/>
          </a:prstGeom>
          <a:solidFill>
            <a:schemeClr val="accent4">
              <a:lumMod val="2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Alert triggered</a:t>
            </a:r>
          </a:p>
        </p:txBody>
      </p:sp>
      <p:sp>
        <p:nvSpPr>
          <p:cNvPr id="5" name="Rectangle 4"/>
          <p:cNvSpPr/>
          <p:nvPr/>
        </p:nvSpPr>
        <p:spPr bwMode="auto">
          <a:xfrm>
            <a:off x="4754743" y="2228928"/>
            <a:ext cx="2329552" cy="847110"/>
          </a:xfrm>
          <a:prstGeom prst="rect">
            <a:avLst/>
          </a:prstGeom>
          <a:solidFill>
            <a:schemeClr val="accent6">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Update live dashboard</a:t>
            </a:r>
          </a:p>
        </p:txBody>
      </p:sp>
      <p:sp>
        <p:nvSpPr>
          <p:cNvPr id="6" name="Rectangle 5"/>
          <p:cNvSpPr/>
          <p:nvPr/>
        </p:nvSpPr>
        <p:spPr bwMode="auto">
          <a:xfrm>
            <a:off x="4754743" y="4911442"/>
            <a:ext cx="2329552" cy="847110"/>
          </a:xfrm>
          <a:prstGeom prst="rect">
            <a:avLst/>
          </a:prstGeom>
          <a:solidFill>
            <a:schemeClr val="accent5">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Send instructions to move the air draft</a:t>
            </a:r>
          </a:p>
        </p:txBody>
      </p:sp>
      <p:sp>
        <p:nvSpPr>
          <p:cNvPr id="7" name="Arrow: Right 6"/>
          <p:cNvSpPr/>
          <p:nvPr/>
        </p:nvSpPr>
        <p:spPr bwMode="auto">
          <a:xfrm rot="20152729">
            <a:off x="3826958" y="3170034"/>
            <a:ext cx="866271" cy="635332"/>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9" name="Arrow: Right 8"/>
          <p:cNvSpPr/>
          <p:nvPr/>
        </p:nvSpPr>
        <p:spPr bwMode="auto">
          <a:xfrm rot="2577983">
            <a:off x="3737608" y="4066111"/>
            <a:ext cx="866271" cy="635332"/>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1193494149"/>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462" y="-225754"/>
            <a:ext cx="11552582" cy="1325563"/>
          </a:xfrm>
        </p:spPr>
        <p:txBody>
          <a:bodyPr/>
          <a:lstStyle/>
          <a:p>
            <a:r>
              <a:rPr lang="en-US" dirty="0"/>
              <a:t>Take action</a:t>
            </a:r>
          </a:p>
        </p:txBody>
      </p:sp>
      <p:pic>
        <p:nvPicPr>
          <p:cNvPr id="3" name="Picture 2"/>
          <p:cNvPicPr>
            <a:picLocks noChangeAspect="1"/>
          </p:cNvPicPr>
          <p:nvPr/>
        </p:nvPicPr>
        <p:blipFill>
          <a:blip r:embed="rId3"/>
          <a:stretch>
            <a:fillRect/>
          </a:stretch>
        </p:blipFill>
        <p:spPr>
          <a:xfrm>
            <a:off x="1069543" y="451027"/>
            <a:ext cx="8292624" cy="5776391"/>
          </a:xfrm>
          <a:prstGeom prst="rect">
            <a:avLst/>
          </a:prstGeom>
        </p:spPr>
      </p:pic>
    </p:spTree>
    <p:extLst>
      <p:ext uri="{BB962C8B-B14F-4D97-AF65-F5344CB8AC3E}">
        <p14:creationId xmlns:p14="http://schemas.microsoft.com/office/powerpoint/2010/main" val="399643267"/>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74D8B12-5317-436C-AF8F-AD44BF7568E9}"/>
              </a:ext>
            </a:extLst>
          </p:cNvPr>
          <p:cNvPicPr>
            <a:picLocks noChangeAspect="1"/>
          </p:cNvPicPr>
          <p:nvPr/>
        </p:nvPicPr>
        <p:blipFill>
          <a:blip r:embed="rId3"/>
          <a:stretch>
            <a:fillRect/>
          </a:stretch>
        </p:blipFill>
        <p:spPr>
          <a:xfrm>
            <a:off x="780120" y="365125"/>
            <a:ext cx="8146013" cy="5689801"/>
          </a:xfrm>
          <a:prstGeom prst="rect">
            <a:avLst/>
          </a:prstGeom>
        </p:spPr>
      </p:pic>
      <p:sp>
        <p:nvSpPr>
          <p:cNvPr id="7" name="Title 1">
            <a:extLst>
              <a:ext uri="{FF2B5EF4-FFF2-40B4-BE49-F238E27FC236}">
                <a16:creationId xmlns:a16="http://schemas.microsoft.com/office/drawing/2014/main" id="{BD03F2F0-F398-4265-98AB-941AAAA0DEB3}"/>
              </a:ext>
            </a:extLst>
          </p:cNvPr>
          <p:cNvSpPr>
            <a:spLocks noGrp="1"/>
          </p:cNvSpPr>
          <p:nvPr>
            <p:ph type="title"/>
          </p:nvPr>
        </p:nvSpPr>
        <p:spPr>
          <a:xfrm>
            <a:off x="433462" y="-296776"/>
            <a:ext cx="11552582" cy="1325563"/>
          </a:xfrm>
        </p:spPr>
        <p:txBody>
          <a:bodyPr/>
          <a:lstStyle/>
          <a:p>
            <a:r>
              <a:rPr lang="en-US" dirty="0"/>
              <a:t>Take action</a:t>
            </a:r>
          </a:p>
        </p:txBody>
      </p:sp>
    </p:spTree>
    <p:extLst>
      <p:ext uri="{BB962C8B-B14F-4D97-AF65-F5344CB8AC3E}">
        <p14:creationId xmlns:p14="http://schemas.microsoft.com/office/powerpoint/2010/main" val="3877252342"/>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5: Predict?</a:t>
            </a:r>
          </a:p>
        </p:txBody>
      </p:sp>
    </p:spTree>
    <p:extLst>
      <p:ext uri="{BB962C8B-B14F-4D97-AF65-F5344CB8AC3E}">
        <p14:creationId xmlns:p14="http://schemas.microsoft.com/office/powerpoint/2010/main" val="4097097220"/>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8052" y="-416110"/>
            <a:ext cx="11552582" cy="1325563"/>
          </a:xfrm>
        </p:spPr>
        <p:txBody>
          <a:bodyPr/>
          <a:lstStyle/>
          <a:p>
            <a:r>
              <a:rPr lang="en-US" dirty="0"/>
              <a:t>Going beyond reactive analytics</a:t>
            </a:r>
          </a:p>
        </p:txBody>
      </p:sp>
      <p:graphicFrame>
        <p:nvGraphicFramePr>
          <p:cNvPr id="6" name="Diagram 5"/>
          <p:cNvGraphicFramePr/>
          <p:nvPr>
            <p:extLst/>
          </p:nvPr>
        </p:nvGraphicFramePr>
        <p:xfrm>
          <a:off x="2213414" y="1240634"/>
          <a:ext cx="8128000" cy="54186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955419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0BE99191-B19C-4560-90EB-05D5564B15B0}"/>
                                            </p:graphicEl>
                                          </p:spTgt>
                                        </p:tgtEl>
                                        <p:attrNameLst>
                                          <p:attrName>style.visibility</p:attrName>
                                        </p:attrNameLst>
                                      </p:cBhvr>
                                      <p:to>
                                        <p:strVal val="visible"/>
                                      </p:to>
                                    </p:set>
                                    <p:animEffect transition="in" filter="fade">
                                      <p:cBhvr>
                                        <p:cTn id="7" dur="500"/>
                                        <p:tgtEl>
                                          <p:spTgt spid="6">
                                            <p:graphicEl>
                                              <a:dgm id="{0BE99191-B19C-4560-90EB-05D5564B15B0}"/>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3673E600-99CE-493E-999E-2D1D143CCF6E}"/>
                                            </p:graphicEl>
                                          </p:spTgt>
                                        </p:tgtEl>
                                        <p:attrNameLst>
                                          <p:attrName>style.visibility</p:attrName>
                                        </p:attrNameLst>
                                      </p:cBhvr>
                                      <p:to>
                                        <p:strVal val="visible"/>
                                      </p:to>
                                    </p:set>
                                    <p:animEffect transition="in" filter="fade">
                                      <p:cBhvr>
                                        <p:cTn id="12" dur="500"/>
                                        <p:tgtEl>
                                          <p:spTgt spid="6">
                                            <p:graphicEl>
                                              <a:dgm id="{3673E600-99CE-493E-999E-2D1D143CCF6E}"/>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graphicEl>
                                              <a:dgm id="{DE3A549D-2E65-4D97-8E43-0BE75D12689E}"/>
                                            </p:graphicEl>
                                          </p:spTgt>
                                        </p:tgtEl>
                                        <p:attrNameLst>
                                          <p:attrName>style.visibility</p:attrName>
                                        </p:attrNameLst>
                                      </p:cBhvr>
                                      <p:to>
                                        <p:strVal val="visible"/>
                                      </p:to>
                                    </p:set>
                                    <p:animEffect transition="in" filter="fade">
                                      <p:cBhvr>
                                        <p:cTn id="15" dur="500"/>
                                        <p:tgtEl>
                                          <p:spTgt spid="6">
                                            <p:graphicEl>
                                              <a:dgm id="{DE3A549D-2E65-4D97-8E43-0BE75D12689E}"/>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graphicEl>
                                              <a:dgm id="{FA47D7A2-A00F-4D1C-BBFE-3CBCEA10E301}"/>
                                            </p:graphicEl>
                                          </p:spTgt>
                                        </p:tgtEl>
                                        <p:attrNameLst>
                                          <p:attrName>style.visibility</p:attrName>
                                        </p:attrNameLst>
                                      </p:cBhvr>
                                      <p:to>
                                        <p:strVal val="visible"/>
                                      </p:to>
                                    </p:set>
                                    <p:animEffect transition="in" filter="fade">
                                      <p:cBhvr>
                                        <p:cTn id="20" dur="500"/>
                                        <p:tgtEl>
                                          <p:spTgt spid="6">
                                            <p:graphicEl>
                                              <a:dgm id="{FA47D7A2-A00F-4D1C-BBFE-3CBCEA10E301}"/>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graphicEl>
                                              <a:dgm id="{0212EDD5-DEEA-40AF-9DA8-814806C2ADE8}"/>
                                            </p:graphicEl>
                                          </p:spTgt>
                                        </p:tgtEl>
                                        <p:attrNameLst>
                                          <p:attrName>style.visibility</p:attrName>
                                        </p:attrNameLst>
                                      </p:cBhvr>
                                      <p:to>
                                        <p:strVal val="visible"/>
                                      </p:to>
                                    </p:set>
                                    <p:animEffect transition="in" filter="fade">
                                      <p:cBhvr>
                                        <p:cTn id="23" dur="500"/>
                                        <p:tgtEl>
                                          <p:spTgt spid="6">
                                            <p:graphicEl>
                                              <a:dgm id="{0212EDD5-DEEA-40AF-9DA8-814806C2ADE8}"/>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graphicEl>
                                              <a:dgm id="{F899BA4F-681E-43BB-AF11-8B0FC36BE57D}"/>
                                            </p:graphicEl>
                                          </p:spTgt>
                                        </p:tgtEl>
                                        <p:attrNameLst>
                                          <p:attrName>style.visibility</p:attrName>
                                        </p:attrNameLst>
                                      </p:cBhvr>
                                      <p:to>
                                        <p:strVal val="visible"/>
                                      </p:to>
                                    </p:set>
                                    <p:animEffect transition="in" filter="fade">
                                      <p:cBhvr>
                                        <p:cTn id="28" dur="500"/>
                                        <p:tgtEl>
                                          <p:spTgt spid="6">
                                            <p:graphicEl>
                                              <a:dgm id="{F899BA4F-681E-43BB-AF11-8B0FC36BE57D}"/>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graphicEl>
                                              <a:dgm id="{C5FAAE2B-DA53-4304-BEB6-B89E25DB6052}"/>
                                            </p:graphicEl>
                                          </p:spTgt>
                                        </p:tgtEl>
                                        <p:attrNameLst>
                                          <p:attrName>style.visibility</p:attrName>
                                        </p:attrNameLst>
                                      </p:cBhvr>
                                      <p:to>
                                        <p:strVal val="visible"/>
                                      </p:to>
                                    </p:set>
                                    <p:animEffect transition="in" filter="fade">
                                      <p:cBhvr>
                                        <p:cTn id="31" dur="500"/>
                                        <p:tgtEl>
                                          <p:spTgt spid="6">
                                            <p:graphicEl>
                                              <a:dgm id="{C5FAAE2B-DA53-4304-BEB6-B89E25DB6052}"/>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graphicEl>
                                              <a:dgm id="{308E7924-CEF9-4E97-BB27-5606DB1DD148}"/>
                                            </p:graphicEl>
                                          </p:spTgt>
                                        </p:tgtEl>
                                        <p:attrNameLst>
                                          <p:attrName>style.visibility</p:attrName>
                                        </p:attrNameLst>
                                      </p:cBhvr>
                                      <p:to>
                                        <p:strVal val="visible"/>
                                      </p:to>
                                    </p:set>
                                    <p:animEffect transition="in" filter="fade">
                                      <p:cBhvr>
                                        <p:cTn id="36" dur="500"/>
                                        <p:tgtEl>
                                          <p:spTgt spid="6">
                                            <p:graphicEl>
                                              <a:dgm id="{308E7924-CEF9-4E97-BB27-5606DB1DD148}"/>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graphicEl>
                                              <a:dgm id="{02337815-BBB8-4576-A6D7-8DD7DBA71B36}"/>
                                            </p:graphicEl>
                                          </p:spTgt>
                                        </p:tgtEl>
                                        <p:attrNameLst>
                                          <p:attrName>style.visibility</p:attrName>
                                        </p:attrNameLst>
                                      </p:cBhvr>
                                      <p:to>
                                        <p:strVal val="visible"/>
                                      </p:to>
                                    </p:set>
                                    <p:animEffect transition="in" filter="fade">
                                      <p:cBhvr>
                                        <p:cTn id="39" dur="500"/>
                                        <p:tgtEl>
                                          <p:spTgt spid="6">
                                            <p:graphicEl>
                                              <a:dgm id="{02337815-BBB8-4576-A6D7-8DD7DBA71B36}"/>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graphicEl>
                                              <a:dgm id="{FEC68C6B-1C80-412D-8EF0-BFC744183B2C}"/>
                                            </p:graphicEl>
                                          </p:spTgt>
                                        </p:tgtEl>
                                        <p:attrNameLst>
                                          <p:attrName>style.visibility</p:attrName>
                                        </p:attrNameLst>
                                      </p:cBhvr>
                                      <p:to>
                                        <p:strVal val="visible"/>
                                      </p:to>
                                    </p:set>
                                    <p:animEffect transition="in" filter="fade">
                                      <p:cBhvr>
                                        <p:cTn id="44" dur="500"/>
                                        <p:tgtEl>
                                          <p:spTgt spid="6">
                                            <p:graphicEl>
                                              <a:dgm id="{FEC68C6B-1C80-412D-8EF0-BFC744183B2C}"/>
                                            </p:graphic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graphicEl>
                                              <a:dgm id="{6E7A3AC9-8826-40AD-9950-1F0C069D415D}"/>
                                            </p:graphicEl>
                                          </p:spTgt>
                                        </p:tgtEl>
                                        <p:attrNameLst>
                                          <p:attrName>style.visibility</p:attrName>
                                        </p:attrNameLst>
                                      </p:cBhvr>
                                      <p:to>
                                        <p:strVal val="visible"/>
                                      </p:to>
                                    </p:set>
                                    <p:animEffect transition="in" filter="fade">
                                      <p:cBhvr>
                                        <p:cTn id="47" dur="500"/>
                                        <p:tgtEl>
                                          <p:spTgt spid="6">
                                            <p:graphicEl>
                                              <a:dgm id="{6E7A3AC9-8826-40AD-9950-1F0C069D415D}"/>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graphicEl>
                                              <a:dgm id="{68536A05-5E02-4004-9CBB-8A8871E44DDD}"/>
                                            </p:graphicEl>
                                          </p:spTgt>
                                        </p:tgtEl>
                                        <p:attrNameLst>
                                          <p:attrName>style.visibility</p:attrName>
                                        </p:attrNameLst>
                                      </p:cBhvr>
                                      <p:to>
                                        <p:strVal val="visible"/>
                                      </p:to>
                                    </p:set>
                                    <p:animEffect transition="in" filter="fade">
                                      <p:cBhvr>
                                        <p:cTn id="52" dur="500"/>
                                        <p:tgtEl>
                                          <p:spTgt spid="6">
                                            <p:graphicEl>
                                              <a:dgm id="{68536A05-5E02-4004-9CBB-8A8871E44DDD}"/>
                                            </p:graphic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
                                            <p:graphicEl>
                                              <a:dgm id="{2409F669-C9C4-4DF3-9AFB-91C0BB2C0DD6}"/>
                                            </p:graphicEl>
                                          </p:spTgt>
                                        </p:tgtEl>
                                        <p:attrNameLst>
                                          <p:attrName>style.visibility</p:attrName>
                                        </p:attrNameLst>
                                      </p:cBhvr>
                                      <p:to>
                                        <p:strVal val="visible"/>
                                      </p:to>
                                    </p:set>
                                    <p:animEffect transition="in" filter="fade">
                                      <p:cBhvr>
                                        <p:cTn id="55" dur="500"/>
                                        <p:tgtEl>
                                          <p:spTgt spid="6">
                                            <p:graphicEl>
                                              <a:dgm id="{2409F669-C9C4-4DF3-9AFB-91C0BB2C0DD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8052" y="107671"/>
            <a:ext cx="11552582" cy="1325563"/>
          </a:xfrm>
        </p:spPr>
        <p:txBody>
          <a:bodyPr/>
          <a:lstStyle/>
          <a:p>
            <a:r>
              <a:rPr lang="en-US" dirty="0"/>
              <a:t>Going beyond reactive analytics</a:t>
            </a:r>
          </a:p>
        </p:txBody>
      </p:sp>
      <p:sp>
        <p:nvSpPr>
          <p:cNvPr id="3" name="Rectangle 2"/>
          <p:cNvSpPr/>
          <p:nvPr/>
        </p:nvSpPr>
        <p:spPr bwMode="auto">
          <a:xfrm>
            <a:off x="4754743" y="3358407"/>
            <a:ext cx="2258959" cy="84711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Temperature prediction model</a:t>
            </a:r>
          </a:p>
        </p:txBody>
      </p:sp>
      <p:grpSp>
        <p:nvGrpSpPr>
          <p:cNvPr id="13" name="Group 12"/>
          <p:cNvGrpSpPr/>
          <p:nvPr/>
        </p:nvGrpSpPr>
        <p:grpSpPr>
          <a:xfrm>
            <a:off x="942749" y="1805373"/>
            <a:ext cx="3247254" cy="1270665"/>
            <a:chOff x="961653" y="1841078"/>
            <a:chExt cx="3312368" cy="1296144"/>
          </a:xfrm>
        </p:grpSpPr>
        <p:sp>
          <p:nvSpPr>
            <p:cNvPr id="5" name="Rectangle 4"/>
            <p:cNvSpPr/>
            <p:nvPr/>
          </p:nvSpPr>
          <p:spPr bwMode="auto">
            <a:xfrm>
              <a:off x="961653" y="1841078"/>
              <a:ext cx="2016224" cy="864096"/>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Weather forecasts</a:t>
              </a:r>
            </a:p>
          </p:txBody>
        </p:sp>
        <p:sp>
          <p:nvSpPr>
            <p:cNvPr id="9" name="Right Arrow 8"/>
            <p:cNvSpPr/>
            <p:nvPr/>
          </p:nvSpPr>
          <p:spPr bwMode="auto">
            <a:xfrm rot="1948978">
              <a:off x="3409925" y="2417142"/>
              <a:ext cx="864096" cy="720080"/>
            </a:xfrm>
            <a:prstGeom prst="rightArrow">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grpSp>
        <p:nvGrpSpPr>
          <p:cNvPr id="14" name="Group 13"/>
          <p:cNvGrpSpPr/>
          <p:nvPr/>
        </p:nvGrpSpPr>
        <p:grpSpPr>
          <a:xfrm>
            <a:off x="942750" y="3358407"/>
            <a:ext cx="3176661" cy="847110"/>
            <a:chOff x="961653" y="3425254"/>
            <a:chExt cx="3240360" cy="864096"/>
          </a:xfrm>
        </p:grpSpPr>
        <p:sp>
          <p:nvSpPr>
            <p:cNvPr id="6" name="Rectangle 5"/>
            <p:cNvSpPr/>
            <p:nvPr/>
          </p:nvSpPr>
          <p:spPr bwMode="auto">
            <a:xfrm>
              <a:off x="961653" y="3425254"/>
              <a:ext cx="2016224" cy="864096"/>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Outlook </a:t>
              </a:r>
            </a:p>
            <a:p>
              <a:pPr algn="ctr" defTabSz="914102" fontAlgn="base">
                <a:spcBef>
                  <a:spcPct val="0"/>
                </a:spcBef>
                <a:spcAft>
                  <a:spcPct val="0"/>
                </a:spcAft>
              </a:pPr>
              <a:r>
                <a:rPr lang="en-US" sz="1961" dirty="0">
                  <a:gradFill>
                    <a:gsLst>
                      <a:gs pos="5439">
                        <a:srgbClr val="F8F8F8"/>
                      </a:gs>
                      <a:gs pos="10000">
                        <a:srgbClr val="F8F8F8"/>
                      </a:gs>
                    </a:gsLst>
                    <a:lin ang="5400000" scaled="0"/>
                  </a:gradFill>
                </a:rPr>
                <a:t>calendar</a:t>
              </a:r>
            </a:p>
          </p:txBody>
        </p:sp>
        <p:sp>
          <p:nvSpPr>
            <p:cNvPr id="10" name="Right Arrow 9"/>
            <p:cNvSpPr/>
            <p:nvPr/>
          </p:nvSpPr>
          <p:spPr bwMode="auto">
            <a:xfrm>
              <a:off x="3337917" y="3425254"/>
              <a:ext cx="864096" cy="720080"/>
            </a:xfrm>
            <a:prstGeom prst="rightArrow">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grpSp>
        <p:nvGrpSpPr>
          <p:cNvPr id="15" name="Group 14"/>
          <p:cNvGrpSpPr/>
          <p:nvPr/>
        </p:nvGrpSpPr>
        <p:grpSpPr>
          <a:xfrm>
            <a:off x="942750" y="4458598"/>
            <a:ext cx="3228601" cy="1441138"/>
            <a:chOff x="961653" y="4547506"/>
            <a:chExt cx="3293341" cy="1470036"/>
          </a:xfrm>
        </p:grpSpPr>
        <p:sp>
          <p:nvSpPr>
            <p:cNvPr id="7" name="Rectangle 6"/>
            <p:cNvSpPr/>
            <p:nvPr/>
          </p:nvSpPr>
          <p:spPr bwMode="auto">
            <a:xfrm>
              <a:off x="961653" y="5153446"/>
              <a:ext cx="2016224" cy="864096"/>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Attendance</a:t>
              </a:r>
            </a:p>
            <a:p>
              <a:pPr algn="ctr" defTabSz="914102" fontAlgn="base">
                <a:spcBef>
                  <a:spcPct val="0"/>
                </a:spcBef>
                <a:spcAft>
                  <a:spcPct val="0"/>
                </a:spcAft>
              </a:pPr>
              <a:r>
                <a:rPr lang="en-US" sz="1961" dirty="0">
                  <a:gradFill>
                    <a:gsLst>
                      <a:gs pos="5439">
                        <a:srgbClr val="F8F8F8"/>
                      </a:gs>
                      <a:gs pos="10000">
                        <a:srgbClr val="F8F8F8"/>
                      </a:gs>
                    </a:gsLst>
                    <a:lin ang="5400000" scaled="0"/>
                  </a:gradFill>
                </a:rPr>
                <a:t> (card swipe details)</a:t>
              </a:r>
            </a:p>
          </p:txBody>
        </p:sp>
        <p:sp>
          <p:nvSpPr>
            <p:cNvPr id="11" name="Right Arrow 10"/>
            <p:cNvSpPr/>
            <p:nvPr/>
          </p:nvSpPr>
          <p:spPr bwMode="auto">
            <a:xfrm rot="19686839">
              <a:off x="3390898" y="4547506"/>
              <a:ext cx="864096" cy="720080"/>
            </a:xfrm>
            <a:prstGeom prst="rightArrow">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grpSp>
        <p:nvGrpSpPr>
          <p:cNvPr id="16" name="Group 15"/>
          <p:cNvGrpSpPr/>
          <p:nvPr/>
        </p:nvGrpSpPr>
        <p:grpSpPr>
          <a:xfrm>
            <a:off x="7437257" y="3358407"/>
            <a:ext cx="3388439" cy="847110"/>
            <a:chOff x="7586389" y="3425254"/>
            <a:chExt cx="3456384" cy="864096"/>
          </a:xfrm>
        </p:grpSpPr>
        <p:sp>
          <p:nvSpPr>
            <p:cNvPr id="8" name="Rectangle 7"/>
            <p:cNvSpPr/>
            <p:nvPr/>
          </p:nvSpPr>
          <p:spPr bwMode="auto">
            <a:xfrm>
              <a:off x="8738517" y="3425254"/>
              <a:ext cx="2304256" cy="864096"/>
            </a:xfrm>
            <a:prstGeom prst="rect">
              <a:avLst/>
            </a:prstGeom>
            <a:solidFill>
              <a:schemeClr val="accent6">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961" dirty="0">
                  <a:gradFill>
                    <a:gsLst>
                      <a:gs pos="5439">
                        <a:srgbClr val="F8F8F8"/>
                      </a:gs>
                      <a:gs pos="10000">
                        <a:srgbClr val="F8F8F8"/>
                      </a:gs>
                    </a:gsLst>
                    <a:lin ang="5400000" scaled="0"/>
                  </a:gradFill>
                </a:rPr>
                <a:t>Set the </a:t>
              </a:r>
            </a:p>
            <a:p>
              <a:pPr algn="ctr" defTabSz="914102" fontAlgn="base">
                <a:spcBef>
                  <a:spcPct val="0"/>
                </a:spcBef>
                <a:spcAft>
                  <a:spcPct val="0"/>
                </a:spcAft>
              </a:pPr>
              <a:r>
                <a:rPr lang="en-US" sz="1961" dirty="0">
                  <a:gradFill>
                    <a:gsLst>
                      <a:gs pos="5439">
                        <a:srgbClr val="F8F8F8"/>
                      </a:gs>
                      <a:gs pos="10000">
                        <a:srgbClr val="F8F8F8"/>
                      </a:gs>
                    </a:gsLst>
                    <a:lin ang="5400000" scaled="0"/>
                  </a:gradFill>
                </a:rPr>
                <a:t>temperature</a:t>
              </a:r>
            </a:p>
          </p:txBody>
        </p:sp>
        <p:sp>
          <p:nvSpPr>
            <p:cNvPr id="12" name="Right Arrow 11"/>
            <p:cNvSpPr/>
            <p:nvPr/>
          </p:nvSpPr>
          <p:spPr bwMode="auto">
            <a:xfrm>
              <a:off x="7586389" y="3497262"/>
              <a:ext cx="864096" cy="720080"/>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grpSp>
    </p:spTree>
    <p:extLst>
      <p:ext uri="{BB962C8B-B14F-4D97-AF65-F5344CB8AC3E}">
        <p14:creationId xmlns:p14="http://schemas.microsoft.com/office/powerpoint/2010/main" val="18171869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660380" y="-100623"/>
            <a:ext cx="11100581" cy="7086688"/>
          </a:xfrm>
          <a:prstGeom prst="rect">
            <a:avLst/>
          </a:prstGeom>
          <a:noFill/>
          <a:ln w="28575">
            <a:solidFill>
              <a:schemeClr val="accent1"/>
            </a:solidFill>
            <a:headEnd type="none" w="med" len="med"/>
            <a:tailEnd type="none" w="med" len="med"/>
          </a:ln>
        </p:spPr>
      </p:pic>
      <p:sp>
        <p:nvSpPr>
          <p:cNvPr id="2" name="Oval 1"/>
          <p:cNvSpPr/>
          <p:nvPr/>
        </p:nvSpPr>
        <p:spPr bwMode="auto">
          <a:xfrm>
            <a:off x="9625624" y="605301"/>
            <a:ext cx="1905997" cy="1764812"/>
          </a:xfrm>
          <a:prstGeom prst="ellipse">
            <a:avLst/>
          </a:prstGeom>
          <a:noFill/>
          <a:ln w="28575">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4" name="Oval 3"/>
          <p:cNvSpPr/>
          <p:nvPr/>
        </p:nvSpPr>
        <p:spPr bwMode="auto">
          <a:xfrm>
            <a:off x="4613558" y="111154"/>
            <a:ext cx="5082658" cy="1905997"/>
          </a:xfrm>
          <a:prstGeom prst="ellipse">
            <a:avLst/>
          </a:prstGeom>
          <a:noFill/>
          <a:ln w="38100">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5" name="Oval 4"/>
          <p:cNvSpPr/>
          <p:nvPr/>
        </p:nvSpPr>
        <p:spPr bwMode="auto">
          <a:xfrm>
            <a:off x="3837041" y="5193812"/>
            <a:ext cx="5082658" cy="1905997"/>
          </a:xfrm>
          <a:prstGeom prst="ellipse">
            <a:avLst/>
          </a:prstGeom>
          <a:noFill/>
          <a:ln w="28575">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Oval 5">
            <a:extLst>
              <a:ext uri="{FF2B5EF4-FFF2-40B4-BE49-F238E27FC236}">
                <a16:creationId xmlns:a16="http://schemas.microsoft.com/office/drawing/2014/main" id="{D1334522-017B-4BEA-8251-D7A072607FC3}"/>
              </a:ext>
            </a:extLst>
          </p:cNvPr>
          <p:cNvSpPr/>
          <p:nvPr/>
        </p:nvSpPr>
        <p:spPr bwMode="auto">
          <a:xfrm>
            <a:off x="9358489" y="3413168"/>
            <a:ext cx="1919111" cy="1905997"/>
          </a:xfrm>
          <a:prstGeom prst="ellipse">
            <a:avLst/>
          </a:prstGeom>
          <a:noFill/>
          <a:ln w="28575">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7" name="Oval 6">
            <a:extLst>
              <a:ext uri="{FF2B5EF4-FFF2-40B4-BE49-F238E27FC236}">
                <a16:creationId xmlns:a16="http://schemas.microsoft.com/office/drawing/2014/main" id="{F02A0262-FD95-49C2-91EB-09F04D1AC5E9}"/>
              </a:ext>
            </a:extLst>
          </p:cNvPr>
          <p:cNvSpPr/>
          <p:nvPr/>
        </p:nvSpPr>
        <p:spPr bwMode="auto">
          <a:xfrm>
            <a:off x="7309555" y="2854368"/>
            <a:ext cx="1919111" cy="1905997"/>
          </a:xfrm>
          <a:prstGeom prst="ellipse">
            <a:avLst/>
          </a:prstGeom>
          <a:noFill/>
          <a:ln w="28575">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8732688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33277" y="631304"/>
            <a:ext cx="3085777" cy="5461552"/>
          </a:xfrm>
          <a:prstGeom prst="rect">
            <a:avLst/>
          </a:prstGeom>
        </p:spPr>
      </p:pic>
    </p:spTree>
    <p:extLst>
      <p:ext uri="{BB962C8B-B14F-4D97-AF65-F5344CB8AC3E}">
        <p14:creationId xmlns:p14="http://schemas.microsoft.com/office/powerpoint/2010/main" val="570601829"/>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39697" y="1242874"/>
            <a:ext cx="8096091" cy="2139688"/>
          </a:xfrm>
        </p:spPr>
        <p:txBody>
          <a:bodyPr/>
          <a:lstStyle/>
          <a:p>
            <a:pPr algn="l"/>
            <a:r>
              <a:rPr lang="en-US" dirty="0"/>
              <a:t>Seeing something in action</a:t>
            </a:r>
          </a:p>
        </p:txBody>
      </p:sp>
      <p:sp>
        <p:nvSpPr>
          <p:cNvPr id="5" name="Text Placeholder 4">
            <a:extLst>
              <a:ext uri="{FF2B5EF4-FFF2-40B4-BE49-F238E27FC236}">
                <a16:creationId xmlns:a16="http://schemas.microsoft.com/office/drawing/2014/main" id="{A549D4D8-9D2E-4E78-B3D6-FC81E07CE703}"/>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8626733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CFAE3D-949C-4738-A5F0-57B95FD9035F}"/>
              </a:ext>
            </a:extLst>
          </p:cNvPr>
          <p:cNvPicPr>
            <a:picLocks noChangeAspect="1"/>
          </p:cNvPicPr>
          <p:nvPr/>
        </p:nvPicPr>
        <p:blipFill>
          <a:blip r:embed="rId4"/>
          <a:stretch>
            <a:fillRect/>
          </a:stretch>
        </p:blipFill>
        <p:spPr>
          <a:xfrm>
            <a:off x="2399829" y="1438275"/>
            <a:ext cx="8040023" cy="4738689"/>
          </a:xfrm>
          <a:prstGeom prst="rect">
            <a:avLst/>
          </a:prstGeom>
        </p:spPr>
      </p:pic>
      <p:sp>
        <p:nvSpPr>
          <p:cNvPr id="2" name="Title 1">
            <a:extLst>
              <a:ext uri="{FF2B5EF4-FFF2-40B4-BE49-F238E27FC236}">
                <a16:creationId xmlns:a16="http://schemas.microsoft.com/office/drawing/2014/main" id="{AAA8A6DE-25B7-4217-8704-DDFDBF57B5A5}"/>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gn="l"/>
            <a:r>
              <a:rPr lang="en-US" sz="4400" kern="1200">
                <a:solidFill>
                  <a:schemeClr val="tx1"/>
                </a:solidFill>
                <a:latin typeface="+mj-lt"/>
                <a:ea typeface="+mj-ea"/>
                <a:cs typeface="+mj-cs"/>
              </a:rPr>
              <a:t>Demo Flow</a:t>
            </a:r>
          </a:p>
        </p:txBody>
      </p:sp>
      <p:graphicFrame>
        <p:nvGraphicFramePr>
          <p:cNvPr id="4" name="Object 3">
            <a:extLst>
              <a:ext uri="{FF2B5EF4-FFF2-40B4-BE49-F238E27FC236}">
                <a16:creationId xmlns:a16="http://schemas.microsoft.com/office/drawing/2014/main" id="{B40A7CCB-D151-4ED1-8328-D51A72364FAE}"/>
              </a:ext>
            </a:extLst>
          </p:cNvPr>
          <p:cNvGraphicFramePr>
            <a:graphicFrameLocks noChangeAspect="1"/>
          </p:cNvGraphicFramePr>
          <p:nvPr>
            <p:extLst>
              <p:ext uri="{D42A27DB-BD31-4B8C-83A1-F6EECF244321}">
                <p14:modId xmlns:p14="http://schemas.microsoft.com/office/powerpoint/2010/main" val="3799023172"/>
              </p:ext>
            </p:extLst>
          </p:nvPr>
        </p:nvGraphicFramePr>
        <p:xfrm>
          <a:off x="4054720" y="2546836"/>
          <a:ext cx="915987" cy="395287"/>
        </p:xfrm>
        <a:graphic>
          <a:graphicData uri="http://schemas.openxmlformats.org/presentationml/2006/ole">
            <mc:AlternateContent xmlns:mc="http://schemas.openxmlformats.org/markup-compatibility/2006">
              <mc:Choice xmlns:v="urn:schemas-microsoft-com:vml" Requires="v">
                <p:oleObj spid="_x0000_s1034" name="Packager Shell Object" showAsIcon="1" r:id="rId5" imgW="915480" imgH="394560" progId="Package">
                  <p:embed/>
                </p:oleObj>
              </mc:Choice>
              <mc:Fallback>
                <p:oleObj name="Packager Shell Object" showAsIcon="1" r:id="rId5" imgW="915480" imgH="394560" progId="Package">
                  <p:embed/>
                  <p:pic>
                    <p:nvPicPr>
                      <p:cNvPr id="4" name="Object 3">
                        <a:extLst>
                          <a:ext uri="{FF2B5EF4-FFF2-40B4-BE49-F238E27FC236}">
                            <a16:creationId xmlns:a16="http://schemas.microsoft.com/office/drawing/2014/main" id="{48A76B64-C391-4C59-A225-B7FD73559CAF}"/>
                          </a:ext>
                        </a:extLst>
                      </p:cNvPr>
                      <p:cNvPicPr/>
                      <p:nvPr/>
                    </p:nvPicPr>
                    <p:blipFill>
                      <a:blip r:embed="rId6"/>
                      <a:stretch>
                        <a:fillRect/>
                      </a:stretch>
                    </p:blipFill>
                    <p:spPr>
                      <a:xfrm>
                        <a:off x="4054720" y="2546836"/>
                        <a:ext cx="915987" cy="39528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FD14F49B-C004-4102-81E5-84FFC62E95CA}"/>
              </a:ext>
            </a:extLst>
          </p:cNvPr>
          <p:cNvGraphicFramePr>
            <a:graphicFrameLocks noChangeAspect="1"/>
          </p:cNvGraphicFramePr>
          <p:nvPr>
            <p:extLst>
              <p:ext uri="{D42A27DB-BD31-4B8C-83A1-F6EECF244321}">
                <p14:modId xmlns:p14="http://schemas.microsoft.com/office/powerpoint/2010/main" val="2762871292"/>
              </p:ext>
            </p:extLst>
          </p:nvPr>
        </p:nvGraphicFramePr>
        <p:xfrm>
          <a:off x="7995375" y="2449329"/>
          <a:ext cx="1100137" cy="395287"/>
        </p:xfrm>
        <a:graphic>
          <a:graphicData uri="http://schemas.openxmlformats.org/presentationml/2006/ole">
            <mc:AlternateContent xmlns:mc="http://schemas.openxmlformats.org/markup-compatibility/2006">
              <mc:Choice xmlns:v="urn:schemas-microsoft-com:vml" Requires="v">
                <p:oleObj spid="_x0000_s1035" name="Packager Shell Object" showAsIcon="1" r:id="rId7" imgW="1100880" imgH="394560" progId="Package">
                  <p:embed/>
                </p:oleObj>
              </mc:Choice>
              <mc:Fallback>
                <p:oleObj name="Packager Shell Object" showAsIcon="1" r:id="rId7" imgW="1100880" imgH="394560" progId="Package">
                  <p:embed/>
                  <p:pic>
                    <p:nvPicPr>
                      <p:cNvPr id="0" name=""/>
                      <p:cNvPicPr/>
                      <p:nvPr/>
                    </p:nvPicPr>
                    <p:blipFill>
                      <a:blip r:embed="rId8"/>
                      <a:stretch>
                        <a:fillRect/>
                      </a:stretch>
                    </p:blipFill>
                    <p:spPr>
                      <a:xfrm>
                        <a:off x="7995375" y="2449329"/>
                        <a:ext cx="1100137" cy="395287"/>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0B15860B-DDA7-4C72-8168-523FF3FAF5D1}"/>
              </a:ext>
            </a:extLst>
          </p:cNvPr>
          <p:cNvGraphicFramePr>
            <a:graphicFrameLocks noChangeAspect="1"/>
          </p:cNvGraphicFramePr>
          <p:nvPr>
            <p:extLst>
              <p:ext uri="{D42A27DB-BD31-4B8C-83A1-F6EECF244321}">
                <p14:modId xmlns:p14="http://schemas.microsoft.com/office/powerpoint/2010/main" val="1375977265"/>
              </p:ext>
            </p:extLst>
          </p:nvPr>
        </p:nvGraphicFramePr>
        <p:xfrm>
          <a:off x="7142532" y="4588846"/>
          <a:ext cx="1031875" cy="395287"/>
        </p:xfrm>
        <a:graphic>
          <a:graphicData uri="http://schemas.openxmlformats.org/presentationml/2006/ole">
            <mc:AlternateContent xmlns:mc="http://schemas.openxmlformats.org/markup-compatibility/2006">
              <mc:Choice xmlns:v="urn:schemas-microsoft-com:vml" Requires="v">
                <p:oleObj spid="_x0000_s1036" name="Packager Shell Object" showAsIcon="1" r:id="rId9" imgW="1031400" imgH="394560" progId="Package">
                  <p:embed/>
                </p:oleObj>
              </mc:Choice>
              <mc:Fallback>
                <p:oleObj name="Packager Shell Object" showAsIcon="1" r:id="rId9" imgW="1031400" imgH="394560" progId="Package">
                  <p:embed/>
                  <p:pic>
                    <p:nvPicPr>
                      <p:cNvPr id="0" name=""/>
                      <p:cNvPicPr/>
                      <p:nvPr/>
                    </p:nvPicPr>
                    <p:blipFill>
                      <a:blip r:embed="rId10"/>
                      <a:stretch>
                        <a:fillRect/>
                      </a:stretch>
                    </p:blipFill>
                    <p:spPr>
                      <a:xfrm>
                        <a:off x="7142532" y="4588846"/>
                        <a:ext cx="1031875" cy="39528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8A5A5392-45F6-4625-98DF-9E6A13A8B082}"/>
              </a:ext>
            </a:extLst>
          </p:cNvPr>
          <p:cNvGraphicFramePr>
            <a:graphicFrameLocks noChangeAspect="1"/>
          </p:cNvGraphicFramePr>
          <p:nvPr>
            <p:extLst>
              <p:ext uri="{D42A27DB-BD31-4B8C-83A1-F6EECF244321}">
                <p14:modId xmlns:p14="http://schemas.microsoft.com/office/powerpoint/2010/main" val="3625321733"/>
              </p:ext>
            </p:extLst>
          </p:nvPr>
        </p:nvGraphicFramePr>
        <p:xfrm>
          <a:off x="2019470" y="4391202"/>
          <a:ext cx="1049337" cy="395287"/>
        </p:xfrm>
        <a:graphic>
          <a:graphicData uri="http://schemas.openxmlformats.org/presentationml/2006/ole">
            <mc:AlternateContent xmlns:mc="http://schemas.openxmlformats.org/markup-compatibility/2006">
              <mc:Choice xmlns:v="urn:schemas-microsoft-com:vml" Requires="v">
                <p:oleObj spid="_x0000_s1037" name="Packager Shell Object" showAsIcon="1" r:id="rId11" imgW="1048680" imgH="394560" progId="Package">
                  <p:embed/>
                </p:oleObj>
              </mc:Choice>
              <mc:Fallback>
                <p:oleObj name="Packager Shell Object" showAsIcon="1" r:id="rId11" imgW="1048680" imgH="394560" progId="Package">
                  <p:embed/>
                  <p:pic>
                    <p:nvPicPr>
                      <p:cNvPr id="0" name=""/>
                      <p:cNvPicPr/>
                      <p:nvPr/>
                    </p:nvPicPr>
                    <p:blipFill>
                      <a:blip r:embed="rId12"/>
                      <a:stretch>
                        <a:fillRect/>
                      </a:stretch>
                    </p:blipFill>
                    <p:spPr>
                      <a:xfrm>
                        <a:off x="2019470" y="4391202"/>
                        <a:ext cx="1049337" cy="395287"/>
                      </a:xfrm>
                      <a:prstGeom prst="rect">
                        <a:avLst/>
                      </a:prstGeom>
                    </p:spPr>
                  </p:pic>
                </p:oleObj>
              </mc:Fallback>
            </mc:AlternateContent>
          </a:graphicData>
        </a:graphic>
      </p:graphicFrame>
    </p:spTree>
    <p:extLst>
      <p:ext uri="{BB962C8B-B14F-4D97-AF65-F5344CB8AC3E}">
        <p14:creationId xmlns:p14="http://schemas.microsoft.com/office/powerpoint/2010/main" val="553172574"/>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5: Getting Started</a:t>
            </a:r>
          </a:p>
        </p:txBody>
      </p:sp>
    </p:spTree>
    <p:extLst>
      <p:ext uri="{BB962C8B-B14F-4D97-AF65-F5344CB8AC3E}">
        <p14:creationId xmlns:p14="http://schemas.microsoft.com/office/powerpoint/2010/main" val="1671891021"/>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3605B-8978-4429-AEBA-057E8574482A}"/>
              </a:ext>
            </a:extLst>
          </p:cNvPr>
          <p:cNvSpPr>
            <a:spLocks noGrp="1"/>
          </p:cNvSpPr>
          <p:nvPr>
            <p:ph type="title"/>
          </p:nvPr>
        </p:nvSpPr>
        <p:spPr/>
        <p:txBody>
          <a:bodyPr/>
          <a:lstStyle/>
          <a:p>
            <a:r>
              <a:rPr lang="en-US" dirty="0"/>
              <a:t>Getting Started</a:t>
            </a:r>
          </a:p>
        </p:txBody>
      </p:sp>
      <p:sp>
        <p:nvSpPr>
          <p:cNvPr id="3" name="Text Placeholder 2">
            <a:extLst>
              <a:ext uri="{FF2B5EF4-FFF2-40B4-BE49-F238E27FC236}">
                <a16:creationId xmlns:a16="http://schemas.microsoft.com/office/drawing/2014/main" id="{1FD6C300-18D4-45AD-BEBF-1C6DE696BE75}"/>
              </a:ext>
            </a:extLst>
          </p:cNvPr>
          <p:cNvSpPr>
            <a:spLocks noGrp="1"/>
          </p:cNvSpPr>
          <p:nvPr>
            <p:ph type="body" sz="quarter" idx="10"/>
          </p:nvPr>
        </p:nvSpPr>
        <p:spPr/>
        <p:txBody>
          <a:bodyPr/>
          <a:lstStyle/>
          <a:p>
            <a:r>
              <a:rPr lang="en-US" dirty="0"/>
              <a:t>Azure: </a:t>
            </a:r>
            <a:br>
              <a:rPr lang="en-US" dirty="0"/>
            </a:br>
            <a:r>
              <a:rPr lang="en-US" sz="2800" dirty="0">
                <a:hlinkClick r:id="rId3"/>
              </a:rPr>
              <a:t>https://channel9.msdn.com/Shows/themakershow/starterkits</a:t>
            </a:r>
            <a:endParaRPr lang="en-US" sz="2800" dirty="0"/>
          </a:p>
          <a:p>
            <a:r>
              <a:rPr lang="en-US" sz="2800" dirty="0">
                <a:hlinkClick r:id="rId4"/>
              </a:rPr>
              <a:t>https://docs.microsoft.com/en-us/azure/iot-hub/iot-hub-get-started</a:t>
            </a:r>
            <a:r>
              <a:rPr lang="en-US" sz="2800" dirty="0"/>
              <a:t> </a:t>
            </a:r>
          </a:p>
          <a:p>
            <a:endParaRPr lang="en-US" dirty="0"/>
          </a:p>
          <a:p>
            <a:r>
              <a:rPr lang="en-US" dirty="0"/>
              <a:t>AWS: </a:t>
            </a:r>
            <a:r>
              <a:rPr lang="en-US" dirty="0">
                <a:hlinkClick r:id="rId5"/>
              </a:rPr>
              <a:t>http://docs.aws.amazon.com/iot/latest/developerguide/iot-gs.html</a:t>
            </a:r>
            <a:r>
              <a:rPr lang="en-US" dirty="0"/>
              <a:t> </a:t>
            </a:r>
          </a:p>
        </p:txBody>
      </p:sp>
    </p:spTree>
    <p:extLst>
      <p:ext uri="{BB962C8B-B14F-4D97-AF65-F5344CB8AC3E}">
        <p14:creationId xmlns:p14="http://schemas.microsoft.com/office/powerpoint/2010/main" val="302140732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9633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43882" y="1664188"/>
            <a:ext cx="11653523" cy="1931048"/>
          </a:xfrm>
        </p:spPr>
        <p:txBody>
          <a:bodyPr/>
          <a:lstStyle/>
          <a:p>
            <a:r>
              <a:rPr lang="en-US" dirty="0"/>
              <a:t>Change the draft of the air automatically based on the temperature in cabins/squared areas.</a:t>
            </a:r>
          </a:p>
          <a:p>
            <a:endParaRPr lang="en-US" dirty="0"/>
          </a:p>
        </p:txBody>
      </p:sp>
      <p:sp>
        <p:nvSpPr>
          <p:cNvPr id="6" name="Title 5"/>
          <p:cNvSpPr>
            <a:spLocks noGrp="1"/>
          </p:cNvSpPr>
          <p:nvPr>
            <p:ph type="title"/>
          </p:nvPr>
        </p:nvSpPr>
        <p:spPr/>
        <p:txBody>
          <a:bodyPr/>
          <a:lstStyle/>
          <a:p>
            <a:r>
              <a:rPr lang="en-US" dirty="0"/>
              <a:t>So our scenario…</a:t>
            </a:r>
          </a:p>
        </p:txBody>
      </p:sp>
    </p:spTree>
    <p:extLst>
      <p:ext uri="{BB962C8B-B14F-4D97-AF65-F5344CB8AC3E}">
        <p14:creationId xmlns:p14="http://schemas.microsoft.com/office/powerpoint/2010/main" val="12251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66232" y="488"/>
            <a:ext cx="11655840" cy="899537"/>
          </a:xfrm>
        </p:spPr>
        <p:txBody>
          <a:bodyPr/>
          <a:lstStyle/>
          <a:p>
            <a:r>
              <a:rPr lang="en-US" dirty="0"/>
              <a:t>Let’s define our next steps </a:t>
            </a:r>
          </a:p>
        </p:txBody>
      </p:sp>
      <p:graphicFrame>
        <p:nvGraphicFramePr>
          <p:cNvPr id="4" name="Diagram 3"/>
          <p:cNvGraphicFramePr/>
          <p:nvPr>
            <p:extLst>
              <p:ext uri="{D42A27DB-BD31-4B8C-83A1-F6EECF244321}">
                <p14:modId xmlns:p14="http://schemas.microsoft.com/office/powerpoint/2010/main" val="2751259417"/>
              </p:ext>
            </p:extLst>
          </p:nvPr>
        </p:nvGraphicFramePr>
        <p:xfrm>
          <a:off x="1845569" y="900025"/>
          <a:ext cx="8718857" cy="54186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31146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Step 1: Data sources</a:t>
            </a:r>
          </a:p>
        </p:txBody>
      </p:sp>
    </p:spTree>
    <p:extLst>
      <p:ext uri="{BB962C8B-B14F-4D97-AF65-F5344CB8AC3E}">
        <p14:creationId xmlns:p14="http://schemas.microsoft.com/office/powerpoint/2010/main" val="118507078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8052" y="-495483"/>
            <a:ext cx="11552582" cy="1325563"/>
          </a:xfrm>
        </p:spPr>
        <p:txBody>
          <a:bodyPr/>
          <a:lstStyle/>
          <a:p>
            <a:r>
              <a:rPr lang="en-US" dirty="0"/>
              <a:t>Aspects of data sources</a:t>
            </a:r>
          </a:p>
        </p:txBody>
      </p:sp>
      <p:graphicFrame>
        <p:nvGraphicFramePr>
          <p:cNvPr id="6" name="Diagram 5"/>
          <p:cNvGraphicFramePr/>
          <p:nvPr>
            <p:extLst/>
          </p:nvPr>
        </p:nvGraphicFramePr>
        <p:xfrm>
          <a:off x="801564" y="1240633"/>
          <a:ext cx="10094724" cy="53650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p:cNvSpPr txBox="1"/>
          <p:nvPr/>
        </p:nvSpPr>
        <p:spPr>
          <a:xfrm>
            <a:off x="6519555" y="1028856"/>
            <a:ext cx="4164956" cy="1813375"/>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Choosing the right hardware</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Placement</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Number of sensors</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Costs</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Power &amp; voltage requirements</a:t>
            </a:r>
          </a:p>
        </p:txBody>
      </p:sp>
      <p:sp>
        <p:nvSpPr>
          <p:cNvPr id="5" name="TextBox 4"/>
          <p:cNvSpPr txBox="1"/>
          <p:nvPr/>
        </p:nvSpPr>
        <p:spPr>
          <a:xfrm>
            <a:off x="8354959" y="3287815"/>
            <a:ext cx="4164956" cy="1173716"/>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How will the sensors send data?</a:t>
            </a:r>
          </a:p>
          <a:p>
            <a:pPr lvl="1">
              <a:lnSpc>
                <a:spcPct val="90000"/>
              </a:lnSpc>
              <a:spcAft>
                <a:spcPts val="588"/>
              </a:spcAft>
            </a:pPr>
            <a:r>
              <a:rPr lang="en-US" sz="1765" dirty="0" err="1">
                <a:gradFill>
                  <a:gsLst>
                    <a:gs pos="2917">
                      <a:schemeClr val="tx1"/>
                    </a:gs>
                    <a:gs pos="30000">
                      <a:schemeClr val="tx1"/>
                    </a:gs>
                  </a:gsLst>
                  <a:lin ang="5400000" scaled="0"/>
                </a:gradFill>
              </a:rPr>
              <a:t>Wifi</a:t>
            </a:r>
            <a:r>
              <a:rPr lang="en-US" sz="1765" dirty="0">
                <a:gradFill>
                  <a:gsLst>
                    <a:gs pos="2917">
                      <a:schemeClr val="tx1"/>
                    </a:gs>
                    <a:gs pos="30000">
                      <a:schemeClr val="tx1"/>
                    </a:gs>
                  </a:gsLst>
                  <a:lin ang="5400000" scaled="0"/>
                </a:gradFill>
              </a:rPr>
              <a:t>, Bluetooth, </a:t>
            </a:r>
            <a:r>
              <a:rPr lang="en-US" sz="1765" dirty="0" err="1">
                <a:gradFill>
                  <a:gsLst>
                    <a:gs pos="2917">
                      <a:schemeClr val="tx1"/>
                    </a:gs>
                    <a:gs pos="30000">
                      <a:schemeClr val="tx1"/>
                    </a:gs>
                  </a:gsLst>
                  <a:lin ang="5400000" scaled="0"/>
                </a:gradFill>
              </a:rPr>
              <a:t>ethernet</a:t>
            </a:r>
            <a:endParaRPr lang="en-US" sz="1765" dirty="0">
              <a:gradFill>
                <a:gsLst>
                  <a:gs pos="2917">
                    <a:schemeClr val="tx1"/>
                  </a:gs>
                  <a:gs pos="30000">
                    <a:schemeClr val="tx1"/>
                  </a:gs>
                </a:gsLst>
                <a:lin ang="5400000" scaled="0"/>
              </a:gradFill>
            </a:endParaRP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Field gateway?</a:t>
            </a:r>
          </a:p>
        </p:txBody>
      </p:sp>
      <p:sp>
        <p:nvSpPr>
          <p:cNvPr id="7" name="TextBox 6"/>
          <p:cNvSpPr txBox="1"/>
          <p:nvPr/>
        </p:nvSpPr>
        <p:spPr>
          <a:xfrm>
            <a:off x="3131116" y="5123220"/>
            <a:ext cx="4164956" cy="1493545"/>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JSON/csv/text </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Aggregation</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Frequency</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Compression</a:t>
            </a:r>
          </a:p>
        </p:txBody>
      </p:sp>
      <p:sp>
        <p:nvSpPr>
          <p:cNvPr id="8" name="TextBox 7"/>
          <p:cNvSpPr txBox="1"/>
          <p:nvPr/>
        </p:nvSpPr>
        <p:spPr>
          <a:xfrm>
            <a:off x="1083934" y="2723075"/>
            <a:ext cx="4164956" cy="1493545"/>
          </a:xfrm>
          <a:prstGeom prst="rect">
            <a:avLst/>
          </a:prstGeom>
          <a:noFill/>
        </p:spPr>
        <p:txBody>
          <a:bodyPr wrap="square" lIns="179285" tIns="143428" rIns="179285" bIns="143428" rtlCol="0">
            <a:spAutoFit/>
          </a:bodyPr>
          <a:lstStyle/>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Device identification</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Authentication</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Authorization </a:t>
            </a:r>
          </a:p>
          <a:p>
            <a:pPr marL="336145" indent="-336145">
              <a:lnSpc>
                <a:spcPct val="90000"/>
              </a:lnSpc>
              <a:spcAft>
                <a:spcPts val="588"/>
              </a:spcAft>
              <a:buFont typeface="Arial" panose="020B0604020202020204" pitchFamily="34" charset="0"/>
              <a:buChar char="•"/>
            </a:pPr>
            <a:r>
              <a:rPr lang="en-US" sz="1765" dirty="0">
                <a:gradFill>
                  <a:gsLst>
                    <a:gs pos="2917">
                      <a:schemeClr val="tx1"/>
                    </a:gs>
                    <a:gs pos="30000">
                      <a:schemeClr val="tx1"/>
                    </a:gs>
                  </a:gsLst>
                  <a:lin ang="5400000" scaled="0"/>
                </a:gradFill>
              </a:rPr>
              <a:t>Control</a:t>
            </a:r>
          </a:p>
        </p:txBody>
      </p:sp>
    </p:spTree>
    <p:extLst>
      <p:ext uri="{BB962C8B-B14F-4D97-AF65-F5344CB8AC3E}">
        <p14:creationId xmlns:p14="http://schemas.microsoft.com/office/powerpoint/2010/main" val="4121741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D053380A-FF7A-4992-94D3-5E6D18496CBB}"/>
                                            </p:graphicEl>
                                          </p:spTgt>
                                        </p:tgtEl>
                                        <p:attrNameLst>
                                          <p:attrName>style.visibility</p:attrName>
                                        </p:attrNameLst>
                                      </p:cBhvr>
                                      <p:to>
                                        <p:strVal val="visible"/>
                                      </p:to>
                                    </p:set>
                                    <p:animEffect transition="in" filter="fade">
                                      <p:cBhvr>
                                        <p:cTn id="7" dur="500"/>
                                        <p:tgtEl>
                                          <p:spTgt spid="6">
                                            <p:graphicEl>
                                              <a:dgm id="{D053380A-FF7A-4992-94D3-5E6D18496CBB}"/>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800CA320-B00A-4E23-965B-0BCFB4F78E40}"/>
                                            </p:graphicEl>
                                          </p:spTgt>
                                        </p:tgtEl>
                                        <p:attrNameLst>
                                          <p:attrName>style.visibility</p:attrName>
                                        </p:attrNameLst>
                                      </p:cBhvr>
                                      <p:to>
                                        <p:strVal val="visible"/>
                                      </p:to>
                                    </p:set>
                                    <p:animEffect transition="in" filter="fade">
                                      <p:cBhvr>
                                        <p:cTn id="12" dur="500"/>
                                        <p:tgtEl>
                                          <p:spTgt spid="6">
                                            <p:graphicEl>
                                              <a:dgm id="{800CA320-B00A-4E23-965B-0BCFB4F78E40}"/>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graphicEl>
                                              <a:dgm id="{0C4F55AB-A179-4B42-8A65-79C3174B5D37}"/>
                                            </p:graphicEl>
                                          </p:spTgt>
                                        </p:tgtEl>
                                        <p:attrNameLst>
                                          <p:attrName>style.visibility</p:attrName>
                                        </p:attrNameLst>
                                      </p:cBhvr>
                                      <p:to>
                                        <p:strVal val="visible"/>
                                      </p:to>
                                    </p:set>
                                    <p:animEffect transition="in" filter="fade">
                                      <p:cBhvr>
                                        <p:cTn id="15" dur="500"/>
                                        <p:tgtEl>
                                          <p:spTgt spid="6">
                                            <p:graphicEl>
                                              <a:dgm id="{0C4F55AB-A179-4B42-8A65-79C3174B5D37}"/>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graphicEl>
                                              <a:dgm id="{F9C600FD-2D97-41FD-8F97-1A841CBF03A5}"/>
                                            </p:graphicEl>
                                          </p:spTgt>
                                        </p:tgtEl>
                                        <p:attrNameLst>
                                          <p:attrName>style.visibility</p:attrName>
                                        </p:attrNameLst>
                                      </p:cBhvr>
                                      <p:to>
                                        <p:strVal val="visible"/>
                                      </p:to>
                                    </p:set>
                                    <p:animEffect transition="in" filter="fade">
                                      <p:cBhvr>
                                        <p:cTn id="20" dur="500"/>
                                        <p:tgtEl>
                                          <p:spTgt spid="6">
                                            <p:graphicEl>
                                              <a:dgm id="{F9C600FD-2D97-41FD-8F97-1A841CBF03A5}"/>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graphicEl>
                                              <a:dgm id="{DC8FA101-DE89-4AEE-8D1B-21CD1F9B6D8A}"/>
                                            </p:graphicEl>
                                          </p:spTgt>
                                        </p:tgtEl>
                                        <p:attrNameLst>
                                          <p:attrName>style.visibility</p:attrName>
                                        </p:attrNameLst>
                                      </p:cBhvr>
                                      <p:to>
                                        <p:strVal val="visible"/>
                                      </p:to>
                                    </p:set>
                                    <p:animEffect transition="in" filter="fade">
                                      <p:cBhvr>
                                        <p:cTn id="23" dur="500"/>
                                        <p:tgtEl>
                                          <p:spTgt spid="6">
                                            <p:graphicEl>
                                              <a:dgm id="{DC8FA101-DE89-4AEE-8D1B-21CD1F9B6D8A}"/>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graphicEl>
                                              <a:dgm id="{73D72853-A6AF-4E64-928C-676CCFF02837}"/>
                                            </p:graphicEl>
                                          </p:spTgt>
                                        </p:tgtEl>
                                        <p:attrNameLst>
                                          <p:attrName>style.visibility</p:attrName>
                                        </p:attrNameLst>
                                      </p:cBhvr>
                                      <p:to>
                                        <p:strVal val="visible"/>
                                      </p:to>
                                    </p:set>
                                    <p:animEffect transition="in" filter="fade">
                                      <p:cBhvr>
                                        <p:cTn id="28" dur="500"/>
                                        <p:tgtEl>
                                          <p:spTgt spid="6">
                                            <p:graphicEl>
                                              <a:dgm id="{73D72853-A6AF-4E64-928C-676CCFF02837}"/>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graphicEl>
                                              <a:dgm id="{E339B4DB-EE79-4D1F-AD6B-262DAD50B7DB}"/>
                                            </p:graphicEl>
                                          </p:spTgt>
                                        </p:tgtEl>
                                        <p:attrNameLst>
                                          <p:attrName>style.visibility</p:attrName>
                                        </p:attrNameLst>
                                      </p:cBhvr>
                                      <p:to>
                                        <p:strVal val="visible"/>
                                      </p:to>
                                    </p:set>
                                    <p:animEffect transition="in" filter="fade">
                                      <p:cBhvr>
                                        <p:cTn id="31" dur="500"/>
                                        <p:tgtEl>
                                          <p:spTgt spid="6">
                                            <p:graphicEl>
                                              <a:dgm id="{E339B4DB-EE79-4D1F-AD6B-262DAD50B7DB}"/>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graphicEl>
                                              <a:dgm id="{CCC8116E-CA73-4143-A2E7-1629E95CDA9F}"/>
                                            </p:graphicEl>
                                          </p:spTgt>
                                        </p:tgtEl>
                                        <p:attrNameLst>
                                          <p:attrName>style.visibility</p:attrName>
                                        </p:attrNameLst>
                                      </p:cBhvr>
                                      <p:to>
                                        <p:strVal val="visible"/>
                                      </p:to>
                                    </p:set>
                                    <p:animEffect transition="in" filter="fade">
                                      <p:cBhvr>
                                        <p:cTn id="36" dur="500"/>
                                        <p:tgtEl>
                                          <p:spTgt spid="6">
                                            <p:graphicEl>
                                              <a:dgm id="{CCC8116E-CA73-4143-A2E7-1629E95CDA9F}"/>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graphicEl>
                                              <a:dgm id="{9ABCF52C-50AC-4C0C-8C54-0792C6161D60}"/>
                                            </p:graphicEl>
                                          </p:spTgt>
                                        </p:tgtEl>
                                        <p:attrNameLst>
                                          <p:attrName>style.visibility</p:attrName>
                                        </p:attrNameLst>
                                      </p:cBhvr>
                                      <p:to>
                                        <p:strVal val="visible"/>
                                      </p:to>
                                    </p:set>
                                    <p:animEffect transition="in" filter="fade">
                                      <p:cBhvr>
                                        <p:cTn id="39" dur="500"/>
                                        <p:tgtEl>
                                          <p:spTgt spid="6">
                                            <p:graphicEl>
                                              <a:dgm id="{9ABCF52C-50AC-4C0C-8C54-0792C6161D60}"/>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
                                        </p:tgtEl>
                                        <p:attrNameLst>
                                          <p:attrName>style.visibility</p:attrName>
                                        </p:attrNameLst>
                                      </p:cBhvr>
                                      <p:to>
                                        <p:strVal val="visible"/>
                                      </p:to>
                                    </p:set>
                                    <p:animEffect transition="in" filter="fade">
                                      <p:cBhvr>
                                        <p:cTn id="44" dur="500"/>
                                        <p:tgtEl>
                                          <p:spTgt spid="2"/>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fade">
                                      <p:cBhvr>
                                        <p:cTn id="54" dur="500"/>
                                        <p:tgtEl>
                                          <p:spTgt spid="7"/>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fade">
                                      <p:cBhvr>
                                        <p:cTn id="5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P spid="2" grpId="0"/>
      <p:bldP spid="5" grpId="0"/>
      <p:bldP spid="7" grpId="0"/>
      <p:bldP spid="8" grpId="0"/>
    </p:bldLst>
  </p:timing>
</p:sld>
</file>

<file path=ppt/theme/theme1.xml><?xml version="1.0" encoding="utf-8"?>
<a:theme xmlns:a="http://schemas.openxmlformats.org/drawingml/2006/main" name="AnitaBorg">
  <a:themeElements>
    <a:clrScheme name="AnitaBorg Brilliant">
      <a:dk1>
        <a:srgbClr val="0C141A"/>
      </a:dk1>
      <a:lt1>
        <a:sysClr val="window" lastClr="FFFFFF"/>
      </a:lt1>
      <a:dk2>
        <a:srgbClr val="0E4A76"/>
      </a:dk2>
      <a:lt2>
        <a:srgbClr val="C8E5D1"/>
      </a:lt2>
      <a:accent1>
        <a:srgbClr val="46ABE5"/>
      </a:accent1>
      <a:accent2>
        <a:srgbClr val="870E5D"/>
      </a:accent2>
      <a:accent3>
        <a:srgbClr val="E9292A"/>
      </a:accent3>
      <a:accent4>
        <a:srgbClr val="76797B"/>
      </a:accent4>
      <a:accent5>
        <a:srgbClr val="B4D327"/>
      </a:accent5>
      <a:accent6>
        <a:srgbClr val="F48522"/>
      </a:accent6>
      <a:hlink>
        <a:srgbClr val="48B69A"/>
      </a:hlink>
      <a:folHlink>
        <a:srgbClr val="76797B"/>
      </a:folHlink>
    </a:clrScheme>
    <a:fontScheme name="AnitaBorg">
      <a:majorFont>
        <a:latin typeface="Franklin Gothic Medium"/>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1939</TotalTime>
  <Words>3200</Words>
  <Application>Microsoft Office PowerPoint</Application>
  <PresentationFormat>Widescreen</PresentationFormat>
  <Paragraphs>505</Paragraphs>
  <Slides>54</Slides>
  <Notes>54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54</vt:i4>
      </vt:variant>
    </vt:vector>
  </HeadingPairs>
  <TitlesOfParts>
    <vt:vector size="65" baseType="lpstr">
      <vt:lpstr>.HelveticaNeueDeskInterface-Regular</vt:lpstr>
      <vt:lpstr>Arial</vt:lpstr>
      <vt:lpstr>Calibri</vt:lpstr>
      <vt:lpstr>Corbel</vt:lpstr>
      <vt:lpstr>Courier New</vt:lpstr>
      <vt:lpstr>Franklin Gothic Book</vt:lpstr>
      <vt:lpstr>Franklin Gothic Medium</vt:lpstr>
      <vt:lpstr>Segoe UI</vt:lpstr>
      <vt:lpstr>Wingdings</vt:lpstr>
      <vt:lpstr>AnitaBorg</vt:lpstr>
      <vt:lpstr>Package</vt:lpstr>
      <vt:lpstr>Building a millions of sensors driven IoT System</vt:lpstr>
      <vt:lpstr>PowerPoint Presentation</vt:lpstr>
      <vt:lpstr>PowerPoint Presentation</vt:lpstr>
      <vt:lpstr>Identifying a scenario</vt:lpstr>
      <vt:lpstr>PowerPoint Presentation</vt:lpstr>
      <vt:lpstr>So our scenario…</vt:lpstr>
      <vt:lpstr>Let’s define our next steps </vt:lpstr>
      <vt:lpstr>Step 1: Data sources</vt:lpstr>
      <vt:lpstr>Aspects of data sources</vt:lpstr>
      <vt:lpstr>Data capture</vt:lpstr>
      <vt:lpstr>Data capture</vt:lpstr>
      <vt:lpstr>Our scenario</vt:lpstr>
      <vt:lpstr>Connectivity</vt:lpstr>
      <vt:lpstr>Our scenario</vt:lpstr>
      <vt:lpstr>Our scenario</vt:lpstr>
      <vt:lpstr>Our scenario</vt:lpstr>
      <vt:lpstr>Our scenario</vt:lpstr>
      <vt:lpstr>Data structure</vt:lpstr>
      <vt:lpstr>Frequency</vt:lpstr>
      <vt:lpstr>Data ingestion</vt:lpstr>
      <vt:lpstr>Factors to consider</vt:lpstr>
      <vt:lpstr>Our scenario</vt:lpstr>
      <vt:lpstr>Secured ingestion</vt:lpstr>
      <vt:lpstr>Device registration</vt:lpstr>
      <vt:lpstr>Secured ingestion</vt:lpstr>
      <vt:lpstr>Secured ingestion</vt:lpstr>
      <vt:lpstr>Generating SAS Token</vt:lpstr>
      <vt:lpstr>De-compression &amp; De-aggregation</vt:lpstr>
      <vt:lpstr>De-compression &amp; De-aggregation</vt:lpstr>
      <vt:lpstr>Data Ingestion – Our scenario</vt:lpstr>
      <vt:lpstr>Real-time analytics</vt:lpstr>
      <vt:lpstr>Real-time Analytics</vt:lpstr>
      <vt:lpstr>Our Scenario</vt:lpstr>
      <vt:lpstr>Edge Analytics</vt:lpstr>
      <vt:lpstr>Step 3: Data processing</vt:lpstr>
      <vt:lpstr>Decisions:</vt:lpstr>
      <vt:lpstr>So we have two paths:</vt:lpstr>
      <vt:lpstr>Comparing various options</vt:lpstr>
      <vt:lpstr>Our scenario:</vt:lpstr>
      <vt:lpstr>Our scenario:</vt:lpstr>
      <vt:lpstr>Step 4: Take Action</vt:lpstr>
      <vt:lpstr>Take action</vt:lpstr>
      <vt:lpstr>Take Action</vt:lpstr>
      <vt:lpstr>Take action</vt:lpstr>
      <vt:lpstr>Take action</vt:lpstr>
      <vt:lpstr>Step 5: Predict?</vt:lpstr>
      <vt:lpstr>Going beyond reactive analytics</vt:lpstr>
      <vt:lpstr>Going beyond reactive analytics</vt:lpstr>
      <vt:lpstr>PowerPoint Presentation</vt:lpstr>
      <vt:lpstr>Seeing something in action</vt:lpstr>
      <vt:lpstr>Demo Flow</vt:lpstr>
      <vt:lpstr>Step 5: Getting Started</vt:lpstr>
      <vt:lpstr>Getting Started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Lindsay Nofelt</dc:creator>
  <cp:lastModifiedBy>Shweta Gupta</cp:lastModifiedBy>
  <cp:revision>94</cp:revision>
  <dcterms:created xsi:type="dcterms:W3CDTF">2017-06-13T16:31:35Z</dcterms:created>
  <dcterms:modified xsi:type="dcterms:W3CDTF">2017-11-17T04:30:41Z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shg@microsoft.com</vt:lpwstr>
  </property>
  <property fmtid="{D5CDD505-2E9C-101B-9397-08002B2CF9AE}" pid="5" name="MSIP_Label_f42aa342-8706-4288-bd11-ebb85995028c_SetDate">
    <vt:lpwstr>2017-11-08T11:35:47.5729569Z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